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14805" y="1610105"/>
            <a:ext cx="6934200" cy="19050"/>
          </a:xfrm>
          <a:custGeom>
            <a:avLst/>
            <a:gdLst/>
            <a:ahLst/>
            <a:cxnLst/>
            <a:rect l="l" t="t" r="r" b="b"/>
            <a:pathLst>
              <a:path w="6934200" h="19050">
                <a:moveTo>
                  <a:pt x="6934200" y="0"/>
                </a:moveTo>
                <a:lnTo>
                  <a:pt x="0" y="0"/>
                </a:lnTo>
                <a:lnTo>
                  <a:pt x="0" y="19050"/>
                </a:lnTo>
                <a:lnTo>
                  <a:pt x="6934200" y="19050"/>
                </a:lnTo>
                <a:lnTo>
                  <a:pt x="69342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94914" y="992378"/>
            <a:ext cx="430530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pPr marL="16446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pPr marL="16446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pPr marL="16446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pPr marL="16446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pPr marL="16446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8832" y="997711"/>
            <a:ext cx="800633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8677" y="2536952"/>
            <a:ext cx="7546644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913207" y="6294582"/>
            <a:ext cx="3382056" cy="3747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pPr marL="16446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77294" y="6293595"/>
            <a:ext cx="287700" cy="224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geddis@doc.gov" TargetMode="External"/><Relationship Id="rId3" Type="http://schemas.openxmlformats.org/officeDocument/2006/relationships/image" Target="../media/image2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74492" y="784542"/>
            <a:ext cx="4616450" cy="1366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u="none" sz="4400">
                <a:solidFill>
                  <a:srgbClr val="313131"/>
                </a:solidFill>
                <a:latin typeface="Verdana"/>
                <a:cs typeface="Verdana"/>
              </a:rPr>
              <a:t>Foreign</a:t>
            </a:r>
            <a:r>
              <a:rPr dirty="0" u="none" sz="4400" spc="-170">
                <a:solidFill>
                  <a:srgbClr val="313131"/>
                </a:solidFill>
                <a:latin typeface="Verdana"/>
                <a:cs typeface="Verdana"/>
              </a:rPr>
              <a:t> </a:t>
            </a:r>
            <a:r>
              <a:rPr dirty="0" u="none" sz="4400" spc="-10">
                <a:solidFill>
                  <a:srgbClr val="313131"/>
                </a:solidFill>
                <a:latin typeface="Verdana"/>
                <a:cs typeface="Verdana"/>
              </a:rPr>
              <a:t>National</a:t>
            </a:r>
            <a:endParaRPr sz="44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u="none" sz="4400" spc="-10">
                <a:solidFill>
                  <a:srgbClr val="313131"/>
                </a:solidFill>
                <a:latin typeface="Verdana"/>
                <a:cs typeface="Verdana"/>
              </a:rPr>
              <a:t>Sponsor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784340" y="6380860"/>
            <a:ext cx="13665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Updated: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02/22/2022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57817" y="6025381"/>
            <a:ext cx="236728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U.S.</a:t>
            </a:r>
            <a:r>
              <a:rPr dirty="0" sz="14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dirty="0" sz="14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4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imes New Roman"/>
                <a:cs typeface="Times New Roman"/>
              </a:rPr>
              <a:t>Commerce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2052" y="6345497"/>
            <a:ext cx="197929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Office</a:t>
            </a:r>
            <a:r>
              <a:rPr dirty="0" sz="14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4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Security</a:t>
            </a:r>
            <a:r>
              <a:rPr dirty="0" sz="1400" spc="2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Times New Roman"/>
                <a:cs typeface="Times New Roman"/>
              </a:rPr>
              <a:t>(OSY)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465541" y="6427878"/>
            <a:ext cx="282956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solidFill>
                  <a:srgbClr val="313131"/>
                </a:solidFill>
                <a:latin typeface="Times New Roman"/>
                <a:cs typeface="Times New Roman"/>
              </a:rPr>
              <a:t>Security</a:t>
            </a:r>
            <a:r>
              <a:rPr dirty="0" sz="1400" spc="-50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3131"/>
                </a:solidFill>
                <a:latin typeface="Times New Roman"/>
                <a:cs typeface="Times New Roman"/>
              </a:rPr>
              <a:t>is</a:t>
            </a:r>
            <a:r>
              <a:rPr dirty="0" sz="1400" spc="-55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3131"/>
                </a:solidFill>
                <a:latin typeface="Times New Roman"/>
                <a:cs typeface="Times New Roman"/>
              </a:rPr>
              <a:t>Everyone's</a:t>
            </a:r>
            <a:r>
              <a:rPr dirty="0" sz="1400" spc="-35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313131"/>
                </a:solidFill>
                <a:latin typeface="Times New Roman"/>
                <a:cs typeface="Times New Roman"/>
              </a:rPr>
              <a:t>Responsibility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828799" cy="182879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509514" y="2772410"/>
            <a:ext cx="2181860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10">
                <a:solidFill>
                  <a:srgbClr val="313131"/>
                </a:solidFill>
                <a:latin typeface="Verdana"/>
                <a:cs typeface="Verdana"/>
              </a:rPr>
              <a:t>Briefing</a:t>
            </a:r>
            <a:endParaRPr sz="4400">
              <a:latin typeface="Verdana"/>
              <a:cs typeface="Verdana"/>
            </a:endParaRPr>
          </a:p>
        </p:txBody>
      </p:sp>
    </p:spTree>
  </p:cSld>
  <p:clrMapOvr>
    <a:masterClrMapping/>
  </p:clrMapOvr>
  <p:transition spd="fast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14805" y="1610105"/>
            <a:ext cx="6934200" cy="19050"/>
          </a:xfrm>
          <a:custGeom>
            <a:avLst/>
            <a:gdLst/>
            <a:ahLst/>
            <a:cxnLst/>
            <a:rect l="l" t="t" r="r" b="b"/>
            <a:pathLst>
              <a:path w="6934200" h="19050">
                <a:moveTo>
                  <a:pt x="6934200" y="0"/>
                </a:moveTo>
                <a:lnTo>
                  <a:pt x="0" y="0"/>
                </a:lnTo>
                <a:lnTo>
                  <a:pt x="0" y="19050"/>
                </a:lnTo>
                <a:lnTo>
                  <a:pt x="6934200" y="19050"/>
                </a:lnTo>
                <a:lnTo>
                  <a:pt x="69342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16939" y="1646935"/>
            <a:ext cx="7365365" cy="4634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>
                <a:latin typeface="Times New Roman"/>
                <a:cs typeface="Times New Roman"/>
              </a:rPr>
              <a:t>L</a:t>
            </a:r>
            <a:r>
              <a:rPr dirty="0" sz="1800">
                <a:latin typeface="Times New Roman"/>
                <a:cs typeface="Times New Roman"/>
              </a:rPr>
              <a:t>awful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Permanent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Residents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or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Protected</a:t>
            </a:r>
            <a:r>
              <a:rPr dirty="0" sz="1800" spc="-10">
                <a:latin typeface="Times New Roman"/>
                <a:cs typeface="Times New Roman"/>
              </a:rPr>
              <a:t> Persons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5F5F5F"/>
              </a:buClr>
              <a:buFont typeface="Wingdings"/>
              <a:buChar char=""/>
            </a:pPr>
            <a:endParaRPr sz="2250">
              <a:latin typeface="Times New Roman"/>
              <a:cs typeface="Times New Roman"/>
            </a:endParaRPr>
          </a:p>
          <a:p>
            <a:pPr marL="355600" marR="303530" indent="-342900">
              <a:lnSpc>
                <a:spcPct val="80000"/>
              </a:lnSpc>
              <a:spcBef>
                <a:spcPts val="5"/>
              </a:spcBef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>
                <a:latin typeface="Times New Roman"/>
                <a:cs typeface="Times New Roman"/>
              </a:rPr>
              <a:t>Foreign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nationals who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Commerce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employees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residing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working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at </a:t>
            </a:r>
            <a:r>
              <a:rPr dirty="0" sz="1800">
                <a:latin typeface="Times New Roman"/>
                <a:cs typeface="Times New Roman"/>
              </a:rPr>
              <a:t>Departmental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facilities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outside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U.S.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5F5F5F"/>
              </a:buClr>
              <a:buFont typeface="Wingdings"/>
              <a:buChar char=""/>
            </a:pPr>
            <a:endParaRPr sz="2200">
              <a:latin typeface="Times New Roman"/>
              <a:cs typeface="Times New Roman"/>
            </a:endParaRPr>
          </a:p>
          <a:p>
            <a:pPr marL="355600" marR="37465" indent="-342900">
              <a:lnSpc>
                <a:spcPts val="1730"/>
              </a:lnSpc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>
                <a:latin typeface="Times New Roman"/>
                <a:cs typeface="Times New Roman"/>
              </a:rPr>
              <a:t>Foreign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national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diplomats/senior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government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officials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at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ambassadorial </a:t>
            </a:r>
            <a:r>
              <a:rPr dirty="0" sz="1800">
                <a:latin typeface="Times New Roman"/>
                <a:cs typeface="Times New Roman"/>
              </a:rPr>
              <a:t>or</a:t>
            </a:r>
            <a:r>
              <a:rPr dirty="0" sz="1800" spc="-10">
                <a:latin typeface="Times New Roman"/>
                <a:cs typeface="Times New Roman"/>
              </a:rPr>
              <a:t> vice-</a:t>
            </a:r>
            <a:r>
              <a:rPr dirty="0" sz="1800">
                <a:latin typeface="Times New Roman"/>
                <a:cs typeface="Times New Roman"/>
              </a:rPr>
              <a:t>ministerial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level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or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above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who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visit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Departmental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officials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the </a:t>
            </a:r>
            <a:r>
              <a:rPr dirty="0" sz="1800">
                <a:latin typeface="Times New Roman"/>
                <a:cs typeface="Times New Roman"/>
              </a:rPr>
              <a:t>purpose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high-</a:t>
            </a:r>
            <a:r>
              <a:rPr dirty="0" sz="1800">
                <a:latin typeface="Times New Roman"/>
                <a:cs typeface="Times New Roman"/>
              </a:rPr>
              <a:t>level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policy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dialogue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F5F5F"/>
              </a:buClr>
              <a:buFont typeface="Wingdings"/>
              <a:buChar char=""/>
            </a:pPr>
            <a:endParaRPr sz="2200">
              <a:latin typeface="Times New Roman"/>
              <a:cs typeface="Times New Roman"/>
            </a:endParaRPr>
          </a:p>
          <a:p>
            <a:pPr lvl="1" marL="755015" marR="107950" indent="-285750">
              <a:lnSpc>
                <a:spcPts val="154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Departmental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Sponsor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will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coordinate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with an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Office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Security</a:t>
            </a:r>
            <a:r>
              <a:rPr dirty="0" sz="1600" spc="39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(OSY) </a:t>
            </a:r>
            <a:r>
              <a:rPr dirty="0" sz="1600">
                <a:latin typeface="Times New Roman"/>
                <a:cs typeface="Times New Roman"/>
              </a:rPr>
              <a:t>Field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Servicing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Security Office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(FSSO)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 determine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if a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foreign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national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meets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10">
                <a:latin typeface="Times New Roman"/>
                <a:cs typeface="Times New Roman"/>
              </a:rPr>
              <a:t> criteria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5F5F5F"/>
              </a:buClr>
              <a:buFont typeface="Wingdings"/>
              <a:buChar char=""/>
            </a:pPr>
            <a:endParaRPr sz="1950">
              <a:latin typeface="Times New Roman"/>
              <a:cs typeface="Times New Roman"/>
            </a:endParaRPr>
          </a:p>
          <a:p>
            <a:pPr lvl="1" marL="755015" marR="468630" indent="-285750">
              <a:lnSpc>
                <a:spcPts val="154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600">
                <a:latin typeface="Times New Roman"/>
                <a:cs typeface="Times New Roman"/>
              </a:rPr>
              <a:t>Accompanying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staff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members/advance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teams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shall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treated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as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Visitors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or </a:t>
            </a:r>
            <a:r>
              <a:rPr dirty="0" sz="1600" spc="-10">
                <a:latin typeface="Times New Roman"/>
                <a:cs typeface="Times New Roman"/>
              </a:rPr>
              <a:t>Guests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5F5F5F"/>
              </a:buClr>
              <a:buFont typeface="Wingdings"/>
              <a:buChar char=""/>
            </a:pPr>
            <a:endParaRPr sz="2250">
              <a:latin typeface="Times New Roman"/>
              <a:cs typeface="Times New Roman"/>
            </a:endParaRPr>
          </a:p>
          <a:p>
            <a:pPr algn="just" marL="354965" marR="5080" indent="-342900">
              <a:lnSpc>
                <a:spcPct val="80000"/>
              </a:lnSpc>
              <a:buClr>
                <a:srgbClr val="5F5F5F"/>
              </a:buClr>
              <a:buFont typeface="Wingdings"/>
              <a:buChar char=""/>
              <a:tabLst>
                <a:tab pos="355600" algn="l"/>
              </a:tabLst>
            </a:pPr>
            <a:r>
              <a:rPr dirty="0" sz="1800">
                <a:latin typeface="Times New Roman"/>
                <a:cs typeface="Times New Roman"/>
              </a:rPr>
              <a:t>Foreign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nationals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who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visit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DOC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facilities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during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public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events/activities, </a:t>
            </a:r>
            <a:r>
              <a:rPr dirty="0" sz="1800" spc="-25">
                <a:latin typeface="Times New Roman"/>
                <a:cs typeface="Times New Roman"/>
              </a:rPr>
              <a:t>or </a:t>
            </a: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areas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that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general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public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pre-designated by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facility </a:t>
            </a:r>
            <a:r>
              <a:rPr dirty="0" sz="1800">
                <a:latin typeface="Times New Roman"/>
                <a:cs typeface="Times New Roman"/>
              </a:rPr>
              <a:t>manager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FSSO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48789">
              <a:lnSpc>
                <a:spcPct val="100000"/>
              </a:lnSpc>
              <a:spcBef>
                <a:spcPts val="100"/>
              </a:spcBef>
            </a:pPr>
            <a:r>
              <a:rPr dirty="0" u="none"/>
              <a:t>…with</a:t>
            </a:r>
            <a:r>
              <a:rPr dirty="0" u="none" spc="-15"/>
              <a:t> </a:t>
            </a:r>
            <a:r>
              <a:rPr dirty="0" u="none"/>
              <a:t>a</a:t>
            </a:r>
            <a:r>
              <a:rPr dirty="0" u="none" spc="-5"/>
              <a:t> </a:t>
            </a:r>
            <a:r>
              <a:rPr dirty="0" u="none"/>
              <a:t>few </a:t>
            </a:r>
            <a:r>
              <a:rPr dirty="0" u="none" spc="-10"/>
              <a:t>exceptions: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561" y="304800"/>
            <a:ext cx="1294637" cy="1294637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4746" rIns="0" bIns="0" rtlCol="0" vert="horz">
            <a:spAutoFit/>
          </a:bodyPr>
          <a:lstStyle/>
          <a:p>
            <a:pPr marL="16446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14805" y="1610105"/>
            <a:ext cx="6934200" cy="19050"/>
          </a:xfrm>
          <a:custGeom>
            <a:avLst/>
            <a:gdLst/>
            <a:ahLst/>
            <a:cxnLst/>
            <a:rect l="l" t="t" r="r" b="b"/>
            <a:pathLst>
              <a:path w="6934200" h="19050">
                <a:moveTo>
                  <a:pt x="6934200" y="0"/>
                </a:moveTo>
                <a:lnTo>
                  <a:pt x="0" y="0"/>
                </a:lnTo>
                <a:lnTo>
                  <a:pt x="0" y="19050"/>
                </a:lnTo>
                <a:lnTo>
                  <a:pt x="6934200" y="19050"/>
                </a:lnTo>
                <a:lnTo>
                  <a:pt x="69342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8890" marR="5080" indent="1270">
              <a:lnSpc>
                <a:spcPct val="100000"/>
              </a:lnSpc>
              <a:spcBef>
                <a:spcPts val="100"/>
              </a:spcBef>
            </a:pPr>
            <a:r>
              <a:rPr dirty="0"/>
              <a:t>Each</a:t>
            </a:r>
            <a:r>
              <a:rPr dirty="0" spc="-35"/>
              <a:t> </a:t>
            </a:r>
            <a:r>
              <a:rPr dirty="0"/>
              <a:t>bureau</a:t>
            </a:r>
            <a:r>
              <a:rPr dirty="0" spc="-20"/>
              <a:t> </a:t>
            </a:r>
            <a:r>
              <a:rPr dirty="0"/>
              <a:t>has</a:t>
            </a:r>
            <a:r>
              <a:rPr dirty="0" spc="-10"/>
              <a:t> </a:t>
            </a:r>
            <a:r>
              <a:rPr dirty="0"/>
              <a:t>a</a:t>
            </a:r>
            <a:r>
              <a:rPr dirty="0" spc="-10"/>
              <a:t> </a:t>
            </a:r>
            <a:r>
              <a:rPr dirty="0"/>
              <a:t>Senior</a:t>
            </a:r>
            <a:r>
              <a:rPr dirty="0" spc="-15"/>
              <a:t> </a:t>
            </a:r>
            <a:r>
              <a:rPr dirty="0"/>
              <a:t>Bureau</a:t>
            </a:r>
            <a:r>
              <a:rPr dirty="0" spc="-20"/>
              <a:t> </a:t>
            </a:r>
            <a:r>
              <a:rPr dirty="0"/>
              <a:t>Official</a:t>
            </a:r>
            <a:r>
              <a:rPr dirty="0" spc="-30"/>
              <a:t> </a:t>
            </a:r>
            <a:r>
              <a:rPr dirty="0"/>
              <a:t>(SBO)</a:t>
            </a:r>
            <a:r>
              <a:rPr dirty="0" spc="5"/>
              <a:t> </a:t>
            </a:r>
            <a:r>
              <a:rPr dirty="0" spc="-25"/>
              <a:t>or </a:t>
            </a:r>
            <a:r>
              <a:rPr dirty="0"/>
              <a:t>Designated</a:t>
            </a:r>
            <a:r>
              <a:rPr dirty="0" spc="-50"/>
              <a:t> </a:t>
            </a:r>
            <a:r>
              <a:rPr dirty="0"/>
              <a:t>Official(DO)</a:t>
            </a:r>
            <a:r>
              <a:rPr dirty="0" spc="-30"/>
              <a:t> </a:t>
            </a:r>
            <a:r>
              <a:rPr dirty="0"/>
              <a:t>who,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conjunction</a:t>
            </a:r>
            <a:r>
              <a:rPr dirty="0" spc="-40"/>
              <a:t> </a:t>
            </a:r>
            <a:r>
              <a:rPr dirty="0"/>
              <a:t>with</a:t>
            </a:r>
            <a:r>
              <a:rPr dirty="0" spc="-25"/>
              <a:t> </a:t>
            </a:r>
            <a:r>
              <a:rPr dirty="0" spc="-10"/>
              <a:t>Operating </a:t>
            </a:r>
            <a:r>
              <a:rPr dirty="0"/>
              <a:t>Units,</a:t>
            </a:r>
            <a:r>
              <a:rPr dirty="0" spc="-25"/>
              <a:t> </a:t>
            </a:r>
            <a:r>
              <a:rPr dirty="0"/>
              <a:t>will</a:t>
            </a:r>
            <a:r>
              <a:rPr dirty="0" spc="-20"/>
              <a:t> </a:t>
            </a:r>
            <a:r>
              <a:rPr dirty="0"/>
              <a:t>provide</a:t>
            </a:r>
            <a:r>
              <a:rPr dirty="0" spc="-20"/>
              <a:t> </a:t>
            </a:r>
            <a:r>
              <a:rPr dirty="0"/>
              <a:t>final</a:t>
            </a:r>
            <a:r>
              <a:rPr dirty="0" spc="-20"/>
              <a:t> </a:t>
            </a:r>
            <a:r>
              <a:rPr dirty="0"/>
              <a:t>concurrence</a:t>
            </a:r>
            <a:r>
              <a:rPr dirty="0" spc="-30"/>
              <a:t> </a:t>
            </a:r>
            <a:r>
              <a:rPr dirty="0"/>
              <a:t>that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/>
              <a:t>proposed</a:t>
            </a:r>
            <a:r>
              <a:rPr dirty="0" spc="-10"/>
              <a:t> access </a:t>
            </a:r>
            <a:r>
              <a:rPr dirty="0"/>
              <a:t>by</a:t>
            </a:r>
            <a:r>
              <a:rPr dirty="0" spc="-15"/>
              <a:t> </a:t>
            </a:r>
            <a:r>
              <a:rPr dirty="0"/>
              <a:t>foreign</a:t>
            </a:r>
            <a:r>
              <a:rPr dirty="0" spc="-20"/>
              <a:t> </a:t>
            </a:r>
            <a:r>
              <a:rPr dirty="0"/>
              <a:t>nationals</a:t>
            </a:r>
            <a:r>
              <a:rPr dirty="0" spc="-30"/>
              <a:t> </a:t>
            </a:r>
            <a:r>
              <a:rPr dirty="0"/>
              <a:t>demonstrates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15"/>
              <a:t> </a:t>
            </a:r>
            <a:r>
              <a:rPr dirty="0"/>
              <a:t>tangible</a:t>
            </a:r>
            <a:r>
              <a:rPr dirty="0" spc="-30"/>
              <a:t> </a:t>
            </a:r>
            <a:r>
              <a:rPr dirty="0"/>
              <a:t>benefit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 spc="-25"/>
              <a:t>the </a:t>
            </a:r>
            <a:r>
              <a:rPr dirty="0"/>
              <a:t>mission</a:t>
            </a:r>
            <a:r>
              <a:rPr dirty="0" spc="-20"/>
              <a:t> </a:t>
            </a:r>
            <a:r>
              <a:rPr dirty="0"/>
              <a:t>success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Bureau/Operating</a:t>
            </a:r>
            <a:r>
              <a:rPr dirty="0" spc="-30"/>
              <a:t> </a:t>
            </a:r>
            <a:r>
              <a:rPr dirty="0"/>
              <a:t>Unit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/>
              <a:t>is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10"/>
              <a:t> </a:t>
            </a:r>
            <a:r>
              <a:rPr dirty="0" spc="-25"/>
              <a:t>the </a:t>
            </a:r>
            <a:r>
              <a:rPr dirty="0"/>
              <a:t>best</a:t>
            </a:r>
            <a:r>
              <a:rPr dirty="0" spc="-30"/>
              <a:t> </a:t>
            </a:r>
            <a:r>
              <a:rPr dirty="0"/>
              <a:t>interest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10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Department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10"/>
              <a:t> Commerce.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65808" y="691387"/>
            <a:ext cx="6992620" cy="8794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66545" marR="5080" indent="-1554480">
              <a:lnSpc>
                <a:spcPct val="100000"/>
              </a:lnSpc>
              <a:spcBef>
                <a:spcPts val="100"/>
              </a:spcBef>
            </a:pPr>
            <a:r>
              <a:rPr dirty="0" u="none" sz="2800"/>
              <a:t>Striking</a:t>
            </a:r>
            <a:r>
              <a:rPr dirty="0" u="none" sz="2800" spc="-30"/>
              <a:t> </a:t>
            </a:r>
            <a:r>
              <a:rPr dirty="0" u="none" sz="2800"/>
              <a:t>the</a:t>
            </a:r>
            <a:r>
              <a:rPr dirty="0" u="none" sz="2800" spc="-30"/>
              <a:t> </a:t>
            </a:r>
            <a:r>
              <a:rPr dirty="0" u="none" sz="2800"/>
              <a:t>Appropriate</a:t>
            </a:r>
            <a:r>
              <a:rPr dirty="0" u="none" sz="2800" spc="-30"/>
              <a:t> </a:t>
            </a:r>
            <a:r>
              <a:rPr dirty="0" u="none" sz="2800"/>
              <a:t>Balance</a:t>
            </a:r>
            <a:r>
              <a:rPr dirty="0" u="none" sz="2800" spc="-35"/>
              <a:t> </a:t>
            </a:r>
            <a:r>
              <a:rPr dirty="0" u="none" sz="2800"/>
              <a:t>of</a:t>
            </a:r>
            <a:r>
              <a:rPr dirty="0" u="none" sz="2800" spc="-15"/>
              <a:t> </a:t>
            </a:r>
            <a:r>
              <a:rPr dirty="0" u="none" sz="2800"/>
              <a:t>Security</a:t>
            </a:r>
            <a:r>
              <a:rPr dirty="0" u="none" sz="2800" spc="-25"/>
              <a:t> and </a:t>
            </a:r>
            <a:r>
              <a:rPr dirty="0" u="none" sz="2800"/>
              <a:t>International</a:t>
            </a:r>
            <a:r>
              <a:rPr dirty="0" u="none" sz="2800" spc="-70"/>
              <a:t> </a:t>
            </a:r>
            <a:r>
              <a:rPr dirty="0" u="none" sz="2800" spc="-10"/>
              <a:t>Collaboration</a:t>
            </a:r>
            <a:endParaRPr sz="28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41554"/>
            <a:ext cx="1066799" cy="106679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602739" y="6276847"/>
            <a:ext cx="19812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80"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294043" y="6349996"/>
            <a:ext cx="282956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solidFill>
                  <a:srgbClr val="313131"/>
                </a:solidFill>
                <a:latin typeface="Times New Roman"/>
                <a:cs typeface="Times New Roman"/>
              </a:rPr>
              <a:t>Security</a:t>
            </a:r>
            <a:r>
              <a:rPr dirty="0" sz="1400" spc="-50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3131"/>
                </a:solidFill>
                <a:latin typeface="Times New Roman"/>
                <a:cs typeface="Times New Roman"/>
              </a:rPr>
              <a:t>is</a:t>
            </a:r>
            <a:r>
              <a:rPr dirty="0" sz="1400" spc="-55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3131"/>
                </a:solidFill>
                <a:latin typeface="Times New Roman"/>
                <a:cs typeface="Times New Roman"/>
              </a:rPr>
              <a:t>Everyone's</a:t>
            </a:r>
            <a:r>
              <a:rPr dirty="0" sz="1400" spc="-35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313131"/>
                </a:solidFill>
                <a:latin typeface="Times New Roman"/>
                <a:cs typeface="Times New Roman"/>
              </a:rPr>
              <a:t>Responsibility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5940" y="2072894"/>
            <a:ext cx="7637145" cy="3103880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354965" marR="5080" indent="-342900">
              <a:lnSpc>
                <a:spcPct val="70000"/>
              </a:lnSpc>
              <a:spcBef>
                <a:spcPts val="815"/>
              </a:spcBef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DA</a:t>
            </a:r>
            <a:r>
              <a:rPr dirty="0" sz="2000">
                <a:latin typeface="Times New Roman"/>
                <a:cs typeface="Times New Roman"/>
              </a:rPr>
              <a:t>O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207-</a:t>
            </a:r>
            <a:r>
              <a:rPr dirty="0" sz="2000">
                <a:latin typeface="Times New Roman"/>
                <a:cs typeface="Times New Roman"/>
              </a:rPr>
              <a:t>12,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Section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7.6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submit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FNV&amp;G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requests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within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specified timeframes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permit:</a:t>
            </a:r>
            <a:endParaRPr sz="2000">
              <a:latin typeface="Times New Roman"/>
              <a:cs typeface="Times New Roman"/>
            </a:endParaRPr>
          </a:p>
          <a:p>
            <a:pPr lvl="1" marL="755650" indent="-285750">
              <a:lnSpc>
                <a:spcPts val="2280"/>
              </a:lnSpc>
              <a:spcBef>
                <a:spcPts val="1920"/>
              </a:spcBef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2000">
                <a:latin typeface="Times New Roman"/>
                <a:cs typeface="Times New Roman"/>
              </a:rPr>
              <a:t>Foreign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National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confirmation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arrival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date</a:t>
            </a:r>
            <a:endParaRPr sz="2000">
              <a:latin typeface="Times New Roman"/>
              <a:cs typeface="Times New Roman"/>
            </a:endParaRPr>
          </a:p>
          <a:p>
            <a:pPr lvl="1" marL="755650" indent="-285750">
              <a:lnSpc>
                <a:spcPts val="216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2000">
                <a:latin typeface="Times New Roman"/>
                <a:cs typeface="Times New Roman"/>
              </a:rPr>
              <a:t>SBO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benefit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assessment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review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concurrence</a:t>
            </a:r>
            <a:endParaRPr sz="2000">
              <a:latin typeface="Times New Roman"/>
              <a:cs typeface="Times New Roman"/>
            </a:endParaRPr>
          </a:p>
          <a:p>
            <a:pPr lvl="1" marL="755650" indent="-285750">
              <a:lnSpc>
                <a:spcPts val="216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2000">
                <a:latin typeface="Times New Roman"/>
                <a:cs typeface="Times New Roman"/>
              </a:rPr>
              <a:t>OSY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security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investigative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processing</a:t>
            </a:r>
            <a:endParaRPr sz="2000">
              <a:latin typeface="Times New Roman"/>
              <a:cs typeface="Times New Roman"/>
            </a:endParaRPr>
          </a:p>
          <a:p>
            <a:pPr lvl="1" marL="755650" marR="49530" indent="-285750">
              <a:lnSpc>
                <a:spcPct val="70000"/>
              </a:lnSpc>
              <a:spcBef>
                <a:spcPts val="600"/>
              </a:spcBef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timeframes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necessary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facilitate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these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conditions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may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exceed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minimum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timeframes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required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by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DAO</a:t>
            </a:r>
            <a:endParaRPr sz="2000">
              <a:latin typeface="Times New Roman"/>
              <a:cs typeface="Times New Roman"/>
            </a:endParaRPr>
          </a:p>
          <a:p>
            <a:pPr lvl="1" marL="755650" marR="263525" indent="-285750">
              <a:lnSpc>
                <a:spcPct val="70000"/>
              </a:lnSpc>
              <a:spcBef>
                <a:spcPts val="480"/>
              </a:spcBef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2000">
                <a:latin typeface="Times New Roman"/>
                <a:cs typeface="Times New Roman"/>
              </a:rPr>
              <a:t>Please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plan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appropriately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minimize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disruption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your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activity, </a:t>
            </a:r>
            <a:r>
              <a:rPr dirty="0" sz="2000">
                <a:latin typeface="Times New Roman"/>
                <a:cs typeface="Times New Roman"/>
              </a:rPr>
              <a:t>project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or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program</a:t>
            </a:r>
            <a:endParaRPr sz="2000">
              <a:latin typeface="Times New Roman"/>
              <a:cs typeface="Times New Roman"/>
            </a:endParaRPr>
          </a:p>
          <a:p>
            <a:pPr lvl="1" marL="755650" marR="27305" indent="-285750">
              <a:lnSpc>
                <a:spcPct val="70000"/>
              </a:lnSpc>
              <a:spcBef>
                <a:spcPts val="480"/>
              </a:spcBef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u="sng" sz="2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Failure</a:t>
            </a:r>
            <a:r>
              <a:rPr dirty="0" u="sng" sz="2000" spc="-6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</a:t>
            </a:r>
            <a:r>
              <a:rPr dirty="0" u="sng" sz="2000" spc="-4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meet</a:t>
            </a:r>
            <a:r>
              <a:rPr dirty="0" u="sng" sz="2000" spc="-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dirty="0" u="sng" sz="2000" spc="-5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required</a:t>
            </a:r>
            <a:r>
              <a:rPr dirty="0" u="sng" sz="2000" spc="-5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timeline</a:t>
            </a:r>
            <a:r>
              <a:rPr dirty="0" u="sng" sz="2000" spc="-5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may</a:t>
            </a:r>
            <a:r>
              <a:rPr dirty="0" u="sng" sz="2000" spc="-4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result</a:t>
            </a:r>
            <a:r>
              <a:rPr dirty="0" u="sng" sz="2000" spc="-6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dirty="0" u="sng" sz="2000" spc="-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sng" sz="2000" spc="-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delay/denial</a:t>
            </a:r>
            <a:r>
              <a:rPr dirty="0" u="sng" sz="2000" spc="-6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dirty="0" u="sng" sz="20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visit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105" y="1098317"/>
            <a:ext cx="69596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0089" algn="l"/>
                <a:tab pos="6946265" algn="l"/>
              </a:tabLst>
            </a:pPr>
            <a:r>
              <a:rPr dirty="0"/>
              <a:t>	Advance</a:t>
            </a:r>
            <a:r>
              <a:rPr dirty="0" spc="-30"/>
              <a:t> </a:t>
            </a:r>
            <a:r>
              <a:rPr dirty="0" spc="-10"/>
              <a:t>Notice</a:t>
            </a:r>
            <a:r>
              <a:rPr dirty="0"/>
              <a:t>	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713" y="381000"/>
            <a:ext cx="1202435" cy="120243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602739" y="6276847"/>
            <a:ext cx="224154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522722" y="6349996"/>
            <a:ext cx="282956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solidFill>
                  <a:srgbClr val="313131"/>
                </a:solidFill>
                <a:latin typeface="Times New Roman"/>
                <a:cs typeface="Times New Roman"/>
              </a:rPr>
              <a:t>Security</a:t>
            </a:r>
            <a:r>
              <a:rPr dirty="0" sz="1400" spc="-50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3131"/>
                </a:solidFill>
                <a:latin typeface="Times New Roman"/>
                <a:cs typeface="Times New Roman"/>
              </a:rPr>
              <a:t>is</a:t>
            </a:r>
            <a:r>
              <a:rPr dirty="0" sz="1400" spc="-55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3131"/>
                </a:solidFill>
                <a:latin typeface="Times New Roman"/>
                <a:cs typeface="Times New Roman"/>
              </a:rPr>
              <a:t>Everyone's</a:t>
            </a:r>
            <a:r>
              <a:rPr dirty="0" sz="1400" spc="-35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313131"/>
                </a:solidFill>
                <a:latin typeface="Times New Roman"/>
                <a:cs typeface="Times New Roman"/>
              </a:rPr>
              <a:t>Responsibility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14805" y="1610105"/>
            <a:ext cx="6934200" cy="19050"/>
          </a:xfrm>
          <a:custGeom>
            <a:avLst/>
            <a:gdLst/>
            <a:ahLst/>
            <a:cxnLst/>
            <a:rect l="l" t="t" r="r" b="b"/>
            <a:pathLst>
              <a:path w="6934200" h="19050">
                <a:moveTo>
                  <a:pt x="6934200" y="0"/>
                </a:moveTo>
                <a:lnTo>
                  <a:pt x="0" y="0"/>
                </a:lnTo>
                <a:lnTo>
                  <a:pt x="0" y="19050"/>
                </a:lnTo>
                <a:lnTo>
                  <a:pt x="6934200" y="19050"/>
                </a:lnTo>
                <a:lnTo>
                  <a:pt x="69342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35940" y="1729993"/>
            <a:ext cx="8032750" cy="452501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355600" marR="179070" indent="-342900">
              <a:lnSpc>
                <a:spcPts val="1540"/>
              </a:lnSpc>
              <a:spcBef>
                <a:spcPts val="470"/>
              </a:spcBef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600">
                <a:latin typeface="Times New Roman"/>
                <a:cs typeface="Times New Roman"/>
              </a:rPr>
              <a:t>F</a:t>
            </a:r>
            <a:r>
              <a:rPr dirty="0" sz="1600">
                <a:latin typeface="Times New Roman"/>
                <a:cs typeface="Times New Roman"/>
              </a:rPr>
              <a:t>oreign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National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Visitor(s)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are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defined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as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those individuals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accessing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Department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facilities, </a:t>
            </a:r>
            <a:r>
              <a:rPr dirty="0" sz="1600">
                <a:latin typeface="Times New Roman"/>
                <a:cs typeface="Times New Roman"/>
              </a:rPr>
              <a:t>assets,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activities,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or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resources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fourteen or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fewer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calendar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days,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 a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consecutive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twelve- </a:t>
            </a:r>
            <a:r>
              <a:rPr dirty="0" sz="1600">
                <a:latin typeface="Times New Roman"/>
                <a:cs typeface="Times New Roman"/>
              </a:rPr>
              <a:t>month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(12) </a:t>
            </a:r>
            <a:r>
              <a:rPr dirty="0" sz="1600" spc="-10">
                <a:latin typeface="Times New Roman"/>
                <a:cs typeface="Times New Roman"/>
              </a:rPr>
              <a:t>period.</a:t>
            </a:r>
            <a:endParaRPr sz="16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540"/>
              </a:lnSpc>
              <a:spcBef>
                <a:spcPts val="370"/>
              </a:spcBef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600">
                <a:latin typeface="Times New Roman"/>
                <a:cs typeface="Times New Roman"/>
              </a:rPr>
              <a:t>DOC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employees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may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self-</a:t>
            </a:r>
            <a:r>
              <a:rPr dirty="0" sz="1600">
                <a:latin typeface="Times New Roman"/>
                <a:cs typeface="Times New Roman"/>
              </a:rPr>
              <a:t>nominate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become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Departmental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Sponsor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by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submitting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 spc="-50">
                <a:latin typeface="Times New Roman"/>
                <a:cs typeface="Times New Roman"/>
              </a:rPr>
              <a:t>a </a:t>
            </a:r>
            <a:r>
              <a:rPr dirty="0" sz="1600">
                <a:latin typeface="Times New Roman"/>
                <a:cs typeface="Times New Roman"/>
              </a:rPr>
              <a:t>request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 their FSSO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24</a:t>
            </a:r>
            <a:r>
              <a:rPr dirty="0" sz="1600" spc="-15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hours</a:t>
            </a:r>
            <a:r>
              <a:rPr dirty="0" sz="1600" spc="-15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or</a:t>
            </a:r>
            <a:r>
              <a:rPr dirty="0" sz="1600" spc="-5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more</a:t>
            </a:r>
            <a:r>
              <a:rPr dirty="0" sz="1600" spc="-20" i="1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prior to the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FNV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access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demonstrating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successful </a:t>
            </a:r>
            <a:r>
              <a:rPr dirty="0" sz="1600">
                <a:latin typeface="Times New Roman"/>
                <a:cs typeface="Times New Roman"/>
              </a:rPr>
              <a:t>completion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Foreign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National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Sponsor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briefing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within the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past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365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days.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FNV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request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must </a:t>
            </a:r>
            <a:r>
              <a:rPr dirty="0" sz="1600" spc="-10">
                <a:latin typeface="Times New Roman"/>
                <a:cs typeface="Times New Roman"/>
              </a:rPr>
              <a:t>contain:</a:t>
            </a:r>
            <a:endParaRPr sz="16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400">
                <a:latin typeface="Times New Roman"/>
                <a:cs typeface="Times New Roman"/>
              </a:rPr>
              <a:t>Full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Name</a:t>
            </a:r>
            <a:endParaRPr sz="14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400" spc="-10">
                <a:latin typeface="Times New Roman"/>
                <a:cs typeface="Times New Roman"/>
              </a:rPr>
              <a:t>Gender</a:t>
            </a:r>
            <a:endParaRPr sz="14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400">
                <a:latin typeface="Times New Roman"/>
                <a:cs typeface="Times New Roman"/>
              </a:rPr>
              <a:t>Date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Birth</a:t>
            </a:r>
            <a:endParaRPr sz="14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400">
                <a:latin typeface="Times New Roman"/>
                <a:cs typeface="Times New Roman"/>
              </a:rPr>
              <a:t>Place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Birth</a:t>
            </a:r>
            <a:endParaRPr sz="14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400">
                <a:latin typeface="Times New Roman"/>
                <a:cs typeface="Times New Roman"/>
              </a:rPr>
              <a:t>Country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Current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Residence</a:t>
            </a:r>
            <a:endParaRPr sz="14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400">
                <a:latin typeface="Times New Roman"/>
                <a:cs typeface="Times New Roman"/>
              </a:rPr>
              <a:t>Passport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Number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Issuing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Country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(include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copy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Passport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and/or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Visa)</a:t>
            </a:r>
            <a:endParaRPr sz="14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400">
                <a:latin typeface="Times New Roman"/>
                <a:cs typeface="Times New Roman"/>
              </a:rPr>
              <a:t>Citizenship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Country(ies)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Dual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Citizenship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(if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applicable)</a:t>
            </a:r>
            <a:endParaRPr sz="14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400">
                <a:latin typeface="Times New Roman"/>
                <a:cs typeface="Times New Roman"/>
              </a:rPr>
              <a:t>Sponsoring</a:t>
            </a:r>
            <a:r>
              <a:rPr dirty="0" sz="1400" spc="-8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Bureau</a:t>
            </a:r>
            <a:endParaRPr sz="14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400">
                <a:latin typeface="Times New Roman"/>
                <a:cs typeface="Times New Roman"/>
              </a:rPr>
              <a:t>Facility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Number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Location</a:t>
            </a:r>
            <a:endParaRPr sz="14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400">
                <a:latin typeface="Times New Roman"/>
                <a:cs typeface="Times New Roman"/>
              </a:rPr>
              <a:t>Purpose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Visit</a:t>
            </a:r>
            <a:endParaRPr sz="14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400">
                <a:latin typeface="Times New Roman"/>
                <a:cs typeface="Times New Roman"/>
              </a:rPr>
              <a:t>Arrival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Date</a:t>
            </a:r>
            <a:endParaRPr sz="14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400">
                <a:latin typeface="Times New Roman"/>
                <a:cs typeface="Times New Roman"/>
              </a:rPr>
              <a:t>Departure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Date</a:t>
            </a:r>
            <a:endParaRPr sz="14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400" spc="-10">
                <a:latin typeface="Times New Roman"/>
                <a:cs typeface="Times New Roman"/>
              </a:rPr>
              <a:t>Departmental</a:t>
            </a:r>
            <a:r>
              <a:rPr dirty="0" sz="1400">
                <a:latin typeface="Times New Roman"/>
                <a:cs typeface="Times New Roman"/>
              </a:rPr>
              <a:t> Sponsor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Name</a:t>
            </a:r>
            <a:endParaRPr sz="14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400" spc="-10">
                <a:latin typeface="Times New Roman"/>
                <a:cs typeface="Times New Roman"/>
              </a:rPr>
              <a:t>Departmental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Sponsor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Email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Address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8336" rIns="0" bIns="0" rtlCol="0" vert="horz">
            <a:spAutoFit/>
          </a:bodyPr>
          <a:lstStyle/>
          <a:p>
            <a:pPr marL="979169">
              <a:lnSpc>
                <a:spcPct val="100000"/>
              </a:lnSpc>
              <a:spcBef>
                <a:spcPts val="100"/>
              </a:spcBef>
            </a:pPr>
            <a:r>
              <a:rPr dirty="0" u="none" sz="2800"/>
              <a:t>The</a:t>
            </a:r>
            <a:r>
              <a:rPr dirty="0" u="none" sz="2800" spc="-20"/>
              <a:t> </a:t>
            </a:r>
            <a:r>
              <a:rPr dirty="0" u="none" sz="2800"/>
              <a:t>Foreign</a:t>
            </a:r>
            <a:r>
              <a:rPr dirty="0" u="none" sz="2800" spc="-30"/>
              <a:t> </a:t>
            </a:r>
            <a:r>
              <a:rPr dirty="0" u="none" sz="2800"/>
              <a:t>National</a:t>
            </a:r>
            <a:r>
              <a:rPr dirty="0" u="none" sz="2800" spc="-35"/>
              <a:t> </a:t>
            </a:r>
            <a:r>
              <a:rPr dirty="0" u="none" sz="2800"/>
              <a:t>Visitor</a:t>
            </a:r>
            <a:r>
              <a:rPr dirty="0" u="none" sz="2800" spc="-25"/>
              <a:t> </a:t>
            </a:r>
            <a:r>
              <a:rPr dirty="0" u="none" sz="2800"/>
              <a:t>(FNV)</a:t>
            </a:r>
            <a:r>
              <a:rPr dirty="0" u="none" sz="2800" spc="5"/>
              <a:t> </a:t>
            </a:r>
            <a:r>
              <a:rPr dirty="0" u="none" sz="2800" spc="-10"/>
              <a:t>Process</a:t>
            </a:r>
            <a:endParaRPr sz="28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090" y="304812"/>
            <a:ext cx="1219187" cy="12191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4539233"/>
            <a:ext cx="1905000" cy="190500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 spc="-25"/>
              <a:t>14</a:t>
            </a:fld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4746" rIns="0" bIns="0" rtlCol="0" vert="horz">
            <a:spAutoFit/>
          </a:bodyPr>
          <a:lstStyle/>
          <a:p>
            <a:pPr marL="39306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14805" y="1610105"/>
            <a:ext cx="6934200" cy="19050"/>
          </a:xfrm>
          <a:custGeom>
            <a:avLst/>
            <a:gdLst/>
            <a:ahLst/>
            <a:cxnLst/>
            <a:rect l="l" t="t" r="r" b="b"/>
            <a:pathLst>
              <a:path w="6934200" h="19050">
                <a:moveTo>
                  <a:pt x="6934200" y="0"/>
                </a:moveTo>
                <a:lnTo>
                  <a:pt x="0" y="0"/>
                </a:lnTo>
                <a:lnTo>
                  <a:pt x="0" y="19050"/>
                </a:lnTo>
                <a:lnTo>
                  <a:pt x="6934200" y="19050"/>
                </a:lnTo>
                <a:lnTo>
                  <a:pt x="69342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83640">
              <a:lnSpc>
                <a:spcPct val="100000"/>
              </a:lnSpc>
              <a:spcBef>
                <a:spcPts val="100"/>
              </a:spcBef>
            </a:pPr>
            <a:r>
              <a:rPr dirty="0" u="none">
                <a:solidFill>
                  <a:srgbClr val="313131"/>
                </a:solidFill>
              </a:rPr>
              <a:t>The</a:t>
            </a:r>
            <a:r>
              <a:rPr dirty="0" u="none" spc="-15">
                <a:solidFill>
                  <a:srgbClr val="313131"/>
                </a:solidFill>
              </a:rPr>
              <a:t> </a:t>
            </a:r>
            <a:r>
              <a:rPr dirty="0" u="none">
                <a:solidFill>
                  <a:srgbClr val="313131"/>
                </a:solidFill>
              </a:rPr>
              <a:t>Foreign</a:t>
            </a:r>
            <a:r>
              <a:rPr dirty="0" u="none" spc="-10">
                <a:solidFill>
                  <a:srgbClr val="313131"/>
                </a:solidFill>
              </a:rPr>
              <a:t> </a:t>
            </a:r>
            <a:r>
              <a:rPr dirty="0" u="none"/>
              <a:t>National </a:t>
            </a:r>
            <a:r>
              <a:rPr dirty="0" u="none" i="1">
                <a:latin typeface="Times New Roman"/>
                <a:cs typeface="Times New Roman"/>
              </a:rPr>
              <a:t>Guest</a:t>
            </a:r>
            <a:r>
              <a:rPr dirty="0" u="none" spc="-5" i="1">
                <a:latin typeface="Times New Roman"/>
                <a:cs typeface="Times New Roman"/>
              </a:rPr>
              <a:t> </a:t>
            </a:r>
            <a:r>
              <a:rPr dirty="0" u="none" spc="-10"/>
              <a:t>Process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03124" y="1592834"/>
            <a:ext cx="8190230" cy="453707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355600" marR="108585" indent="-342900">
              <a:lnSpc>
                <a:spcPts val="1540"/>
              </a:lnSpc>
              <a:spcBef>
                <a:spcPts val="470"/>
              </a:spcBef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Foreign</a:t>
            </a:r>
            <a:r>
              <a:rPr dirty="0" sz="1600" spc="-2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National</a:t>
            </a:r>
            <a:r>
              <a:rPr dirty="0" sz="1600" spc="-2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Guest</a:t>
            </a:r>
            <a:r>
              <a:rPr dirty="0" sz="1600" spc="-1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are</a:t>
            </a:r>
            <a:r>
              <a:rPr dirty="0" sz="1600" spc="-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those</a:t>
            </a:r>
            <a:r>
              <a:rPr dirty="0" sz="1600" spc="-1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individuals</a:t>
            </a:r>
            <a:r>
              <a:rPr dirty="0" sz="1600" spc="-1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accessing</a:t>
            </a:r>
            <a:r>
              <a:rPr dirty="0" sz="1600" spc="-1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Department</a:t>
            </a:r>
            <a:r>
              <a:rPr dirty="0" sz="1600" spc="-2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facilities,</a:t>
            </a:r>
            <a:r>
              <a:rPr dirty="0" sz="1600" spc="1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assets, </a:t>
            </a:r>
            <a:r>
              <a:rPr dirty="0" sz="1600" spc="-10">
                <a:solidFill>
                  <a:srgbClr val="313131"/>
                </a:solidFill>
                <a:latin typeface="Times New Roman"/>
                <a:cs typeface="Times New Roman"/>
              </a:rPr>
              <a:t>activities, 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or resources</a:t>
            </a:r>
            <a:r>
              <a:rPr dirty="0" sz="1600" spc="-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for</a:t>
            </a:r>
            <a:r>
              <a:rPr dirty="0" sz="1600" spc="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fifteen</a:t>
            </a:r>
            <a:r>
              <a:rPr dirty="0" sz="1600" spc="1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(15)</a:t>
            </a:r>
            <a:r>
              <a:rPr dirty="0" sz="1600" spc="-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or</a:t>
            </a:r>
            <a:r>
              <a:rPr dirty="0" sz="1600" spc="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more</a:t>
            </a:r>
            <a:r>
              <a:rPr dirty="0" sz="1600" spc="-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calendar</a:t>
            </a:r>
            <a:r>
              <a:rPr dirty="0" sz="1600" spc="-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days</a:t>
            </a:r>
            <a:r>
              <a:rPr dirty="0" sz="1600" spc="-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in</a:t>
            </a:r>
            <a:r>
              <a:rPr dirty="0" sz="1600" spc="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a</a:t>
            </a:r>
            <a:r>
              <a:rPr dirty="0" sz="1600" spc="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consecutive</a:t>
            </a:r>
            <a:r>
              <a:rPr dirty="0" sz="1600" spc="-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313131"/>
                </a:solidFill>
                <a:latin typeface="Times New Roman"/>
                <a:cs typeface="Times New Roman"/>
              </a:rPr>
              <a:t>twelve-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month</a:t>
            </a:r>
            <a:r>
              <a:rPr dirty="0" sz="1600" spc="-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313131"/>
                </a:solidFill>
                <a:latin typeface="Times New Roman"/>
                <a:cs typeface="Times New Roman"/>
              </a:rPr>
              <a:t>(12)</a:t>
            </a:r>
            <a:r>
              <a:rPr dirty="0" sz="1600" spc="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313131"/>
                </a:solidFill>
                <a:latin typeface="Times New Roman"/>
                <a:cs typeface="Times New Roman"/>
              </a:rPr>
              <a:t>period.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F5F5F"/>
              </a:buClr>
              <a:buFont typeface="Wingdings"/>
              <a:buChar char=""/>
            </a:pPr>
            <a:endParaRPr sz="1950">
              <a:latin typeface="Times New Roman"/>
              <a:cs typeface="Times New Roman"/>
            </a:endParaRPr>
          </a:p>
          <a:p>
            <a:pPr marL="355600" marR="866775" indent="-342900">
              <a:lnSpc>
                <a:spcPts val="1540"/>
              </a:lnSpc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600">
                <a:latin typeface="Times New Roman"/>
                <a:cs typeface="Times New Roman"/>
              </a:rPr>
              <a:t>Departmental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Sponsors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submit all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information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required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FNG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 the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FSSO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via </a:t>
            </a:r>
            <a:r>
              <a:rPr dirty="0" sz="1600" spc="-10">
                <a:latin typeface="Times New Roman"/>
                <a:cs typeface="Times New Roman"/>
              </a:rPr>
              <a:t>their </a:t>
            </a:r>
            <a:r>
              <a:rPr dirty="0" sz="1600">
                <a:latin typeface="Times New Roman"/>
                <a:cs typeface="Times New Roman"/>
              </a:rPr>
              <a:t>Designated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Official,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with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following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additional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information: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F5F5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400" spc="-10">
                <a:latin typeface="Times New Roman"/>
                <a:cs typeface="Times New Roman"/>
              </a:rPr>
              <a:t>Project/Program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Description</a:t>
            </a:r>
            <a:endParaRPr sz="14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400">
                <a:latin typeface="Times New Roman"/>
                <a:cs typeface="Times New Roman"/>
              </a:rPr>
              <a:t>Benefit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Statement</a:t>
            </a:r>
            <a:endParaRPr sz="14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400">
                <a:latin typeface="Times New Roman"/>
                <a:cs typeface="Times New Roman"/>
              </a:rPr>
              <a:t>Export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Compliance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Statement</a:t>
            </a:r>
            <a:endParaRPr sz="1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5F5F5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600">
                <a:latin typeface="Times New Roman"/>
                <a:cs typeface="Times New Roman"/>
              </a:rPr>
              <a:t>Complete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required paperwork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 Guests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(If excepted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person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–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submit for </a:t>
            </a:r>
            <a:r>
              <a:rPr dirty="0" sz="1600" spc="-10">
                <a:latin typeface="Times New Roman"/>
                <a:cs typeface="Times New Roman"/>
              </a:rPr>
              <a:t>confirmation)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F5F5F"/>
              </a:buClr>
              <a:buFont typeface="Wingdings"/>
              <a:buChar char=""/>
            </a:pPr>
            <a:endParaRPr sz="175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1540"/>
              </a:lnSpc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600">
                <a:latin typeface="Times New Roman"/>
                <a:cs typeface="Times New Roman"/>
              </a:rPr>
              <a:t>Notify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OSY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FSSO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impending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Guest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provide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required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information </a:t>
            </a:r>
            <a:r>
              <a:rPr dirty="0" sz="1600" i="1">
                <a:latin typeface="Times New Roman"/>
                <a:cs typeface="Times New Roman"/>
              </a:rPr>
              <a:t>at</a:t>
            </a:r>
            <a:r>
              <a:rPr dirty="0" sz="1600" spc="-5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least</a:t>
            </a:r>
            <a:r>
              <a:rPr dirty="0" sz="1600" spc="-5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30</a:t>
            </a:r>
            <a:r>
              <a:rPr dirty="0" sz="1600" spc="-10" i="1">
                <a:latin typeface="Times New Roman"/>
                <a:cs typeface="Times New Roman"/>
              </a:rPr>
              <a:t> </a:t>
            </a:r>
            <a:r>
              <a:rPr dirty="0" sz="1600" spc="-20" i="1">
                <a:latin typeface="Times New Roman"/>
                <a:cs typeface="Times New Roman"/>
              </a:rPr>
              <a:t>days</a:t>
            </a:r>
            <a:r>
              <a:rPr dirty="0" sz="1600" spc="-20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prior</a:t>
            </a:r>
            <a:r>
              <a:rPr dirty="0" sz="1600" spc="-15" i="1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 access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(A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new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request is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required for any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change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Departmental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Sponsor,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project, </a:t>
            </a:r>
            <a:r>
              <a:rPr dirty="0" sz="1600">
                <a:latin typeface="Times New Roman"/>
                <a:cs typeface="Times New Roman"/>
              </a:rPr>
              <a:t>location,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date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changes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 excess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 30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days,</a:t>
            </a:r>
            <a:r>
              <a:rPr dirty="0" sz="1600" spc="-10">
                <a:latin typeface="Times New Roman"/>
                <a:cs typeface="Times New Roman"/>
              </a:rPr>
              <a:t> etc.)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F5F5F"/>
              </a:buClr>
              <a:buFont typeface="Wingdings"/>
              <a:buChar char=""/>
            </a:pPr>
            <a:endParaRPr sz="1950">
              <a:latin typeface="Times New Roman"/>
              <a:cs typeface="Times New Roman"/>
            </a:endParaRPr>
          </a:p>
          <a:p>
            <a:pPr marL="355600" marR="70485" indent="-342900">
              <a:lnSpc>
                <a:spcPts val="1540"/>
              </a:lnSpc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600">
                <a:latin typeface="Times New Roman"/>
                <a:cs typeface="Times New Roman"/>
              </a:rPr>
              <a:t>Once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concurrence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by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SAO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is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received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forwarded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OSY,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DS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must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have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completed </a:t>
            </a:r>
            <a:r>
              <a:rPr dirty="0" sz="1600">
                <a:latin typeface="Times New Roman"/>
                <a:cs typeface="Times New Roman"/>
              </a:rPr>
              <a:t>Foreign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National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Sponsor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briefing,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which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is good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1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year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5F5F5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600">
                <a:latin typeface="Times New Roman"/>
                <a:cs typeface="Times New Roman"/>
              </a:rPr>
              <a:t>Within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3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days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38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 Guest’s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arrival, complete Appendix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forward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OSY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433" y="381000"/>
            <a:ext cx="1219199" cy="1219199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 spc="-25"/>
              <a:t>14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4746" rIns="0" bIns="0" rtlCol="0" vert="horz">
            <a:spAutoFit/>
          </a:bodyPr>
          <a:lstStyle/>
          <a:p>
            <a:pPr marL="39306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14805" y="1610105"/>
            <a:ext cx="6934200" cy="19050"/>
          </a:xfrm>
          <a:custGeom>
            <a:avLst/>
            <a:gdLst/>
            <a:ahLst/>
            <a:cxnLst/>
            <a:rect l="l" t="t" r="r" b="b"/>
            <a:pathLst>
              <a:path w="6934200" h="19050">
                <a:moveTo>
                  <a:pt x="6934200" y="0"/>
                </a:moveTo>
                <a:lnTo>
                  <a:pt x="0" y="0"/>
                </a:lnTo>
                <a:lnTo>
                  <a:pt x="0" y="19050"/>
                </a:lnTo>
                <a:lnTo>
                  <a:pt x="6934200" y="19050"/>
                </a:lnTo>
                <a:lnTo>
                  <a:pt x="69342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44125" y="1723135"/>
            <a:ext cx="8401685" cy="4129404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55600" marR="615315" indent="-342900">
              <a:lnSpc>
                <a:spcPct val="80000"/>
              </a:lnSpc>
              <a:spcBef>
                <a:spcPts val="530"/>
              </a:spcBef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b="1">
                <a:latin typeface="Times New Roman"/>
                <a:cs typeface="Times New Roman"/>
              </a:rPr>
              <a:t>Take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all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reasonable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steps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to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prevent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foreign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nationals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from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gaining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access </a:t>
            </a:r>
            <a:r>
              <a:rPr dirty="0" sz="1800" spc="-25" b="1">
                <a:latin typeface="Times New Roman"/>
                <a:cs typeface="Times New Roman"/>
              </a:rPr>
              <a:t>to </a:t>
            </a:r>
            <a:r>
              <a:rPr dirty="0" sz="1800" b="1">
                <a:latin typeface="Times New Roman"/>
                <a:cs typeface="Times New Roman"/>
              </a:rPr>
              <a:t>unauthorized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material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(Department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Sponsor</a:t>
            </a:r>
            <a:r>
              <a:rPr dirty="0" sz="1800" spc="-2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enforces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DAO</a:t>
            </a:r>
            <a:r>
              <a:rPr dirty="0" sz="1800" spc="-2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207-</a:t>
            </a:r>
            <a:r>
              <a:rPr dirty="0" sz="1800" spc="-25" b="1">
                <a:latin typeface="Times New Roman"/>
                <a:cs typeface="Times New Roman"/>
              </a:rPr>
              <a:t>12)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5F5F5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600">
                <a:latin typeface="Times New Roman"/>
                <a:cs typeface="Times New Roman"/>
              </a:rPr>
              <a:t>Direct: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via assignment,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disclosure,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neglected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or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abandoned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items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5F5F5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600">
                <a:latin typeface="Times New Roman"/>
                <a:cs typeface="Times New Roman"/>
              </a:rPr>
              <a:t>Indirect: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via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elicitation,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eavesdropping,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shoulder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surfing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5F5F5F"/>
              </a:buClr>
              <a:buFont typeface="Wingdings"/>
              <a:buChar char=""/>
            </a:pPr>
            <a:endParaRPr sz="1950">
              <a:latin typeface="Times New Roman"/>
              <a:cs typeface="Times New Roman"/>
            </a:endParaRPr>
          </a:p>
          <a:p>
            <a:pPr lvl="1" marL="755015" marR="5080" indent="-285750">
              <a:lnSpc>
                <a:spcPts val="154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600">
                <a:latin typeface="Times New Roman"/>
                <a:cs typeface="Times New Roman"/>
              </a:rPr>
              <a:t>Foreign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Nationals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may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not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use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personal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communication,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photographic,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recording,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or</a:t>
            </a:r>
            <a:r>
              <a:rPr dirty="0" sz="1600" spc="-10">
                <a:latin typeface="Times New Roman"/>
                <a:cs typeface="Times New Roman"/>
              </a:rPr>
              <a:t> other </a:t>
            </a:r>
            <a:r>
              <a:rPr dirty="0" sz="1600">
                <a:latin typeface="Times New Roman"/>
                <a:cs typeface="Times New Roman"/>
              </a:rPr>
              <a:t>electronic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devices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 those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areas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Departmental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facilities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where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classified,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CUI,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or</a:t>
            </a:r>
            <a:r>
              <a:rPr dirty="0" sz="1600" spc="50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otherwise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controlled,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proprietary,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or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not-</a:t>
            </a:r>
            <a:r>
              <a:rPr dirty="0" sz="1600">
                <a:latin typeface="Times New Roman"/>
                <a:cs typeface="Times New Roman"/>
              </a:rPr>
              <a:t>for-public release data,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information, or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technology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is </a:t>
            </a:r>
            <a:r>
              <a:rPr dirty="0" sz="1600">
                <a:latin typeface="Times New Roman"/>
                <a:cs typeface="Times New Roman"/>
              </a:rPr>
              <a:t>present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without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explicit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authorization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their Departmental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Sponsor.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5F5F5F"/>
              </a:buClr>
              <a:buFont typeface="Wingdings"/>
              <a:buChar char=""/>
            </a:pPr>
            <a:endParaRPr sz="1950">
              <a:latin typeface="Times New Roman"/>
              <a:cs typeface="Times New Roman"/>
            </a:endParaRPr>
          </a:p>
          <a:p>
            <a:pPr lvl="1" marL="755650" marR="204470" indent="-285750">
              <a:lnSpc>
                <a:spcPts val="154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release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information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is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what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is covered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under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 DAO,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not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just the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location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the </a:t>
            </a:r>
            <a:r>
              <a:rPr dirty="0" sz="1600">
                <a:latin typeface="Times New Roman"/>
                <a:cs typeface="Times New Roman"/>
              </a:rPr>
              <a:t>release.</a:t>
            </a:r>
            <a:r>
              <a:rPr dirty="0" sz="1600" spc="37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Communications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taking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place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off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site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and/or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electronically,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are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still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covered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under </a:t>
            </a:r>
            <a:r>
              <a:rPr dirty="0" sz="1600">
                <a:latin typeface="Times New Roman"/>
                <a:cs typeface="Times New Roman"/>
              </a:rPr>
              <a:t>the </a:t>
            </a:r>
            <a:r>
              <a:rPr dirty="0" sz="1600" spc="-20">
                <a:latin typeface="Times New Roman"/>
                <a:cs typeface="Times New Roman"/>
              </a:rPr>
              <a:t>DAO.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5F5F5F"/>
              </a:buClr>
              <a:buFont typeface="Wingdings"/>
              <a:buChar char=""/>
            </a:pPr>
            <a:endParaRPr sz="1950">
              <a:latin typeface="Times New Roman"/>
              <a:cs typeface="Times New Roman"/>
            </a:endParaRPr>
          </a:p>
          <a:p>
            <a:pPr lvl="1" marL="755650" marR="21590" indent="-285750">
              <a:lnSpc>
                <a:spcPts val="154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600">
                <a:latin typeface="Times New Roman"/>
                <a:cs typeface="Times New Roman"/>
              </a:rPr>
              <a:t>Logical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Access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only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requests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are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reportable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under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DAO,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however,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OSY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does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not</a:t>
            </a:r>
            <a:r>
              <a:rPr dirty="0" sz="1600" spc="-10">
                <a:latin typeface="Times New Roman"/>
                <a:cs typeface="Times New Roman"/>
              </a:rPr>
              <a:t> approve </a:t>
            </a:r>
            <a:r>
              <a:rPr dirty="0" sz="1600">
                <a:latin typeface="Times New Roman"/>
                <a:cs typeface="Times New Roman"/>
              </a:rPr>
              <a:t>Logical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Access;</a:t>
            </a:r>
            <a:r>
              <a:rPr dirty="0" sz="1600" spc="39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approval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is required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by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your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OCIO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76477" y="801878"/>
            <a:ext cx="71608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/>
              <a:t>Departmental</a:t>
            </a:r>
            <a:r>
              <a:rPr dirty="0" u="none" spc="-20"/>
              <a:t> </a:t>
            </a:r>
            <a:r>
              <a:rPr dirty="0" u="none"/>
              <a:t>Sponsor</a:t>
            </a:r>
            <a:r>
              <a:rPr dirty="0" u="none" spc="-20"/>
              <a:t> </a:t>
            </a:r>
            <a:r>
              <a:rPr dirty="0" u="none" spc="-10"/>
              <a:t>Responsibilities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066799" cy="1066799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 spc="-25"/>
              <a:t>14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4746" rIns="0" bIns="0" rtlCol="0" vert="horz">
            <a:spAutoFit/>
          </a:bodyPr>
          <a:lstStyle/>
          <a:p>
            <a:pPr marL="39306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14805" y="1610105"/>
            <a:ext cx="6934200" cy="19050"/>
          </a:xfrm>
          <a:custGeom>
            <a:avLst/>
            <a:gdLst/>
            <a:ahLst/>
            <a:cxnLst/>
            <a:rect l="l" t="t" r="r" b="b"/>
            <a:pathLst>
              <a:path w="6934200" h="19050">
                <a:moveTo>
                  <a:pt x="6934200" y="0"/>
                </a:moveTo>
                <a:lnTo>
                  <a:pt x="0" y="0"/>
                </a:lnTo>
                <a:lnTo>
                  <a:pt x="0" y="19050"/>
                </a:lnTo>
                <a:lnTo>
                  <a:pt x="6934200" y="19050"/>
                </a:lnTo>
                <a:lnTo>
                  <a:pt x="69342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07340" y="1875535"/>
            <a:ext cx="8394065" cy="371475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55600" marR="283210" indent="-342900">
              <a:lnSpc>
                <a:spcPct val="80000"/>
              </a:lnSpc>
              <a:spcBef>
                <a:spcPts val="530"/>
              </a:spcBef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b="1">
                <a:latin typeface="Times New Roman"/>
                <a:cs typeface="Times New Roman"/>
              </a:rPr>
              <a:t>Take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all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reasonable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steps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to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prevent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foreign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nationals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from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gaining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access </a:t>
            </a:r>
            <a:r>
              <a:rPr dirty="0" sz="1800" spc="-25" b="1">
                <a:latin typeface="Times New Roman"/>
                <a:cs typeface="Times New Roman"/>
              </a:rPr>
              <a:t>to </a:t>
            </a:r>
            <a:r>
              <a:rPr dirty="0" sz="1800" b="1">
                <a:latin typeface="Times New Roman"/>
                <a:cs typeface="Times New Roman"/>
              </a:rPr>
              <a:t>unauthorized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material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(Sponsor</a:t>
            </a:r>
            <a:r>
              <a:rPr dirty="0" sz="1800" spc="-2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ensures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compliance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with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applicable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export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spc="-25" b="1">
                <a:latin typeface="Times New Roman"/>
                <a:cs typeface="Times New Roman"/>
              </a:rPr>
              <a:t>and </a:t>
            </a:r>
            <a:r>
              <a:rPr dirty="0" sz="1800" b="1">
                <a:latin typeface="Times New Roman"/>
                <a:cs typeface="Times New Roman"/>
              </a:rPr>
              <a:t>deemed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export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controls)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5F5F5F"/>
              </a:buClr>
              <a:buFont typeface="Wingdings"/>
              <a:buChar char=""/>
            </a:pPr>
            <a:endParaRPr sz="1950">
              <a:latin typeface="Times New Roman"/>
              <a:cs typeface="Times New Roman"/>
            </a:endParaRPr>
          </a:p>
          <a:p>
            <a:pPr lvl="1" marL="755650" marR="5080" indent="-285750">
              <a:lnSpc>
                <a:spcPts val="154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600">
                <a:latin typeface="Times New Roman"/>
                <a:cs typeface="Times New Roman"/>
              </a:rPr>
              <a:t>All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employees,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with special emphasis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on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 DS,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are responsible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being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aware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 </a:t>
            </a:r>
            <a:r>
              <a:rPr dirty="0" sz="1600" spc="-25">
                <a:latin typeface="Times New Roman"/>
                <a:cs typeface="Times New Roman"/>
              </a:rPr>
              <a:t>the </a:t>
            </a:r>
            <a:r>
              <a:rPr dirty="0" sz="1600" spc="-10">
                <a:latin typeface="Times New Roman"/>
                <a:cs typeface="Times New Roman"/>
              </a:rPr>
              <a:t>export-</a:t>
            </a:r>
            <a:r>
              <a:rPr dirty="0" sz="1600">
                <a:latin typeface="Times New Roman"/>
                <a:cs typeface="Times New Roman"/>
              </a:rPr>
              <a:t>control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implications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their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work;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ensuring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that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their activities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are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in </a:t>
            </a:r>
            <a:r>
              <a:rPr dirty="0" sz="1600">
                <a:latin typeface="Times New Roman"/>
                <a:cs typeface="Times New Roman"/>
              </a:rPr>
              <a:t>compliance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with all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applicable export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rules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regulations contained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 the </a:t>
            </a:r>
            <a:r>
              <a:rPr dirty="0" sz="1600" spc="-10">
                <a:latin typeface="Times New Roman"/>
                <a:cs typeface="Times New Roman"/>
              </a:rPr>
              <a:t>Export </a:t>
            </a:r>
            <a:r>
              <a:rPr dirty="0" sz="1600">
                <a:latin typeface="Times New Roman"/>
                <a:cs typeface="Times New Roman"/>
              </a:rPr>
              <a:t>Administration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Regulations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(EAR)</a:t>
            </a:r>
            <a:r>
              <a:rPr dirty="0" sz="1600" spc="37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other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export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control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regimes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i.e.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International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Traffic </a:t>
            </a:r>
            <a:r>
              <a:rPr dirty="0" sz="1600">
                <a:latin typeface="Times New Roman"/>
                <a:cs typeface="Times New Roman"/>
              </a:rPr>
              <a:t>in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Arms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Regulation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(ITAR),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Office of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Foreign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Assets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Control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(OFAC)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etc.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5F5F5F"/>
              </a:buClr>
              <a:buFont typeface="Wingdings"/>
              <a:buChar char=""/>
            </a:pPr>
            <a:endParaRPr sz="1950">
              <a:latin typeface="Times New Roman"/>
              <a:cs typeface="Times New Roman"/>
            </a:endParaRPr>
          </a:p>
          <a:p>
            <a:pPr lvl="1" marL="755015" marR="372745" indent="-285750">
              <a:lnSpc>
                <a:spcPts val="154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600">
                <a:latin typeface="Times New Roman"/>
                <a:cs typeface="Times New Roman"/>
              </a:rPr>
              <a:t>Release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Technology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or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Software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–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Technology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or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software may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released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export through: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5F5F5F"/>
              </a:buClr>
              <a:buFont typeface="Wingdings"/>
              <a:buChar char=""/>
            </a:pPr>
            <a:endParaRPr sz="1450">
              <a:latin typeface="Times New Roman"/>
              <a:cs typeface="Times New Roman"/>
            </a:endParaRPr>
          </a:p>
          <a:p>
            <a:pPr lvl="2" marL="1612900" indent="-229235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1612265" algn="l"/>
                <a:tab pos="1612900" algn="l"/>
              </a:tabLst>
            </a:pPr>
            <a:r>
              <a:rPr dirty="0" sz="1400">
                <a:latin typeface="Times New Roman"/>
                <a:cs typeface="Times New Roman"/>
              </a:rPr>
              <a:t>Visual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inspection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foreign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nationals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U.S.-</a:t>
            </a:r>
            <a:r>
              <a:rPr dirty="0" sz="1400">
                <a:latin typeface="Times New Roman"/>
                <a:cs typeface="Times New Roman"/>
              </a:rPr>
              <a:t>origin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equipment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facilities;</a:t>
            </a:r>
            <a:endParaRPr sz="1400">
              <a:latin typeface="Times New Roman"/>
              <a:cs typeface="Times New Roman"/>
            </a:endParaRPr>
          </a:p>
          <a:p>
            <a:pPr lvl="2" marL="1612900" indent="-229235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1612265" algn="l"/>
                <a:tab pos="1612900" algn="l"/>
              </a:tabLst>
            </a:pPr>
            <a:r>
              <a:rPr dirty="0" sz="1400">
                <a:latin typeface="Times New Roman"/>
                <a:cs typeface="Times New Roman"/>
              </a:rPr>
              <a:t>Oral/Written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exchanges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information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United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States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or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abroad;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or</a:t>
            </a:r>
            <a:endParaRPr sz="1400">
              <a:latin typeface="Times New Roman"/>
              <a:cs typeface="Times New Roman"/>
            </a:endParaRPr>
          </a:p>
          <a:p>
            <a:pPr lvl="2" marL="1612265" marR="23495" indent="-228600">
              <a:lnSpc>
                <a:spcPct val="80000"/>
              </a:lnSpc>
              <a:spcBef>
                <a:spcPts val="335"/>
              </a:spcBef>
              <a:buClr>
                <a:srgbClr val="5F5F5F"/>
              </a:buClr>
              <a:buFont typeface="Wingdings"/>
              <a:buChar char=""/>
              <a:tabLst>
                <a:tab pos="1612265" algn="l"/>
                <a:tab pos="1612900" algn="l"/>
              </a:tabLst>
            </a:pP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application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situations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abroad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personal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knowledge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or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technical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experience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acquired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in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United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States.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00277" y="878078"/>
            <a:ext cx="71608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/>
              <a:t>Departmental</a:t>
            </a:r>
            <a:r>
              <a:rPr dirty="0" u="none" spc="-20"/>
              <a:t> </a:t>
            </a:r>
            <a:r>
              <a:rPr dirty="0" u="none"/>
              <a:t>Sponsor</a:t>
            </a:r>
            <a:r>
              <a:rPr dirty="0" u="none" spc="-20"/>
              <a:t> </a:t>
            </a:r>
            <a:r>
              <a:rPr dirty="0" u="none" spc="-10"/>
              <a:t>Responsibilities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066799" cy="1066799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 spc="-25"/>
              <a:t>14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4746" rIns="0" bIns="0" rtlCol="0" vert="horz">
            <a:spAutoFit/>
          </a:bodyPr>
          <a:lstStyle/>
          <a:p>
            <a:pPr marL="39306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4800" y="228600"/>
            <a:ext cx="7744459" cy="1828800"/>
            <a:chOff x="304800" y="228600"/>
            <a:chExt cx="7744459" cy="1828800"/>
          </a:xfrm>
        </p:grpSpPr>
        <p:sp>
          <p:nvSpPr>
            <p:cNvPr id="3" name="object 3" descr=""/>
            <p:cNvSpPr/>
            <p:nvPr/>
          </p:nvSpPr>
          <p:spPr>
            <a:xfrm>
              <a:off x="1114805" y="1610105"/>
              <a:ext cx="6934200" cy="19050"/>
            </a:xfrm>
            <a:custGeom>
              <a:avLst/>
              <a:gdLst/>
              <a:ahLst/>
              <a:cxnLst/>
              <a:rect l="l" t="t" r="r" b="b"/>
              <a:pathLst>
                <a:path w="6934200" h="19050">
                  <a:moveTo>
                    <a:pt x="693420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6934200" y="19050"/>
                  </a:lnTo>
                  <a:lnTo>
                    <a:pt x="69342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28600"/>
              <a:ext cx="1828799" cy="18287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040" rIns="0" bIns="0" rtlCol="0" vert="horz">
            <a:spAutoFit/>
          </a:bodyPr>
          <a:lstStyle/>
          <a:p>
            <a:pPr marL="2094230">
              <a:lnSpc>
                <a:spcPct val="100000"/>
              </a:lnSpc>
              <a:spcBef>
                <a:spcPts val="100"/>
              </a:spcBef>
            </a:pPr>
            <a:r>
              <a:rPr dirty="0" u="none" sz="2400" b="1">
                <a:latin typeface="Times New Roman"/>
                <a:cs typeface="Times New Roman"/>
              </a:rPr>
              <a:t>Why</a:t>
            </a:r>
            <a:r>
              <a:rPr dirty="0" u="none" sz="2400" spc="-15" b="1">
                <a:latin typeface="Times New Roman"/>
                <a:cs typeface="Times New Roman"/>
              </a:rPr>
              <a:t> </a:t>
            </a:r>
            <a:r>
              <a:rPr dirty="0" u="none" sz="2400" b="1">
                <a:latin typeface="Times New Roman"/>
                <a:cs typeface="Times New Roman"/>
              </a:rPr>
              <a:t>is</a:t>
            </a:r>
            <a:r>
              <a:rPr dirty="0" u="none" sz="2400" spc="-10" b="1">
                <a:latin typeface="Times New Roman"/>
                <a:cs typeface="Times New Roman"/>
              </a:rPr>
              <a:t> </a:t>
            </a:r>
            <a:r>
              <a:rPr dirty="0" u="none" sz="2400" b="1">
                <a:latin typeface="Times New Roman"/>
                <a:cs typeface="Times New Roman"/>
              </a:rPr>
              <a:t>Escorting</a:t>
            </a:r>
            <a:r>
              <a:rPr dirty="0" u="none" sz="2400" spc="-20" b="1">
                <a:latin typeface="Times New Roman"/>
                <a:cs typeface="Times New Roman"/>
              </a:rPr>
              <a:t> </a:t>
            </a:r>
            <a:r>
              <a:rPr dirty="0" u="none" sz="2400" spc="-10" b="1">
                <a:latin typeface="Times New Roman"/>
                <a:cs typeface="Times New Roman"/>
              </a:rPr>
              <a:t>Important?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01052" y="2104135"/>
            <a:ext cx="7479030" cy="4562475"/>
          </a:xfrm>
          <a:prstGeom prst="rect">
            <a:avLst/>
          </a:prstGeom>
        </p:spPr>
        <p:txBody>
          <a:bodyPr wrap="square" lIns="0" tIns="143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dirty="0" sz="1800">
                <a:latin typeface="Times New Roman"/>
                <a:cs typeface="Times New Roman"/>
              </a:rPr>
              <a:t>Why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Sponsors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are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Required to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Escort:</a:t>
            </a:r>
            <a:endParaRPr sz="1800">
              <a:latin typeface="Times New Roman"/>
              <a:cs typeface="Times New Roman"/>
            </a:endParaRPr>
          </a:p>
          <a:p>
            <a:pPr marL="926465" marR="5080" indent="-457200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dirty="0" sz="1800" b="1">
                <a:latin typeface="Times New Roman"/>
                <a:cs typeface="Times New Roman"/>
              </a:rPr>
              <a:t>Deterrent</a:t>
            </a:r>
            <a:r>
              <a:rPr dirty="0" sz="1800" spc="-20" b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–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Escorting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serves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deter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nefarious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actors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violations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of </a:t>
            </a:r>
            <a:r>
              <a:rPr dirty="0" sz="1800">
                <a:latin typeface="Times New Roman"/>
                <a:cs typeface="Times New Roman"/>
              </a:rPr>
              <a:t>DAO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207-12-</a:t>
            </a:r>
            <a:r>
              <a:rPr dirty="0" sz="1800" spc="-25">
                <a:latin typeface="Times New Roman"/>
                <a:cs typeface="Times New Roman"/>
              </a:rPr>
              <a:t>01</a:t>
            </a:r>
            <a:endParaRPr sz="1800">
              <a:latin typeface="Times New Roman"/>
              <a:cs typeface="Times New Roman"/>
            </a:endParaRPr>
          </a:p>
          <a:p>
            <a:pPr marL="926465" marR="12065" indent="-457200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dirty="0" sz="1800" b="1">
                <a:latin typeface="Times New Roman"/>
                <a:cs typeface="Times New Roman"/>
              </a:rPr>
              <a:t>Control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–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Escorting enables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sponsors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control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where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foreign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national </a:t>
            </a:r>
            <a:r>
              <a:rPr dirty="0" sz="1800">
                <a:latin typeface="Times New Roman"/>
                <a:cs typeface="Times New Roman"/>
              </a:rPr>
              <a:t>visitors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guests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go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within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DOC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facilities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well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what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they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see </a:t>
            </a:r>
            <a:r>
              <a:rPr dirty="0" sz="1800">
                <a:latin typeface="Times New Roman"/>
                <a:cs typeface="Times New Roman"/>
              </a:rPr>
              <a:t>while</a:t>
            </a:r>
            <a:r>
              <a:rPr dirty="0" sz="1800" spc="-10">
                <a:latin typeface="Times New Roman"/>
                <a:cs typeface="Times New Roman"/>
              </a:rPr>
              <a:t> there</a:t>
            </a:r>
            <a:endParaRPr sz="1800">
              <a:latin typeface="Times New Roman"/>
              <a:cs typeface="Times New Roman"/>
            </a:endParaRPr>
          </a:p>
          <a:p>
            <a:pPr marL="926465" marR="200660" indent="-457200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dirty="0" sz="1800" b="1">
                <a:latin typeface="Times New Roman"/>
                <a:cs typeface="Times New Roman"/>
              </a:rPr>
              <a:t>Investigative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Reasons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–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If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necessary,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sponsors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and/or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escorts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should </a:t>
            </a:r>
            <a:r>
              <a:rPr dirty="0" sz="1800">
                <a:latin typeface="Times New Roman"/>
                <a:cs typeface="Times New Roman"/>
              </a:rPr>
              <a:t>be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able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relay to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OSY:</a:t>
            </a:r>
            <a:endParaRPr sz="1800">
              <a:latin typeface="Times New Roman"/>
              <a:cs typeface="Times New Roman"/>
            </a:endParaRPr>
          </a:p>
          <a:p>
            <a:pPr lvl="1" marL="1212850" indent="-286385">
              <a:lnSpc>
                <a:spcPct val="100000"/>
              </a:lnSpc>
              <a:spcBef>
                <a:spcPts val="1035"/>
              </a:spcBef>
              <a:buFont typeface="Courier New"/>
              <a:buChar char="o"/>
              <a:tabLst>
                <a:tab pos="1212850" algn="l"/>
              </a:tabLst>
            </a:pPr>
            <a:r>
              <a:rPr dirty="0" sz="1800">
                <a:latin typeface="Times New Roman"/>
                <a:cs typeface="Times New Roman"/>
              </a:rPr>
              <a:t>What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foreign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national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has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been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working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on</a:t>
            </a:r>
            <a:endParaRPr sz="1800">
              <a:latin typeface="Times New Roman"/>
              <a:cs typeface="Times New Roman"/>
            </a:endParaRPr>
          </a:p>
          <a:p>
            <a:pPr lvl="1" marL="1212850" indent="-286385">
              <a:lnSpc>
                <a:spcPct val="100000"/>
              </a:lnSpc>
              <a:spcBef>
                <a:spcPts val="430"/>
              </a:spcBef>
              <a:buFont typeface="Courier New"/>
              <a:buChar char="o"/>
              <a:tabLst>
                <a:tab pos="1212850" algn="l"/>
              </a:tabLst>
            </a:pPr>
            <a:r>
              <a:rPr dirty="0" sz="1800">
                <a:latin typeface="Times New Roman"/>
                <a:cs typeface="Times New Roman"/>
              </a:rPr>
              <a:t>Where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foreign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national has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been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within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given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DOC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facility</a:t>
            </a:r>
            <a:endParaRPr sz="1800">
              <a:latin typeface="Times New Roman"/>
              <a:cs typeface="Times New Roman"/>
            </a:endParaRPr>
          </a:p>
          <a:p>
            <a:pPr lvl="1" marL="1212850" indent="-286385">
              <a:lnSpc>
                <a:spcPct val="100000"/>
              </a:lnSpc>
              <a:spcBef>
                <a:spcPts val="434"/>
              </a:spcBef>
              <a:buFont typeface="Courier New"/>
              <a:buChar char="o"/>
              <a:tabLst>
                <a:tab pos="1212850" algn="l"/>
              </a:tabLst>
            </a:pPr>
            <a:r>
              <a:rPr dirty="0" sz="1800">
                <a:latin typeface="Times New Roman"/>
                <a:cs typeface="Times New Roman"/>
              </a:rPr>
              <a:t>Who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foreign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national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has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been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interacting </a:t>
            </a:r>
            <a:r>
              <a:rPr dirty="0" sz="1800" spc="-20">
                <a:latin typeface="Times New Roman"/>
                <a:cs typeface="Times New Roman"/>
              </a:rPr>
              <a:t>with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Times New Roman"/>
              <a:cs typeface="Times New Roman"/>
            </a:endParaRPr>
          </a:p>
          <a:p>
            <a:pPr marL="814069">
              <a:lnSpc>
                <a:spcPts val="1435"/>
              </a:lnSpc>
            </a:pPr>
            <a:r>
              <a:rPr dirty="0" sz="1400" spc="-25"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  <a:p>
            <a:pPr marL="2677160">
              <a:lnSpc>
                <a:spcPts val="1435"/>
              </a:lnSpc>
            </a:pPr>
            <a:r>
              <a:rPr dirty="0" sz="1400" b="1">
                <a:solidFill>
                  <a:srgbClr val="313131"/>
                </a:solidFill>
                <a:latin typeface="Times New Roman"/>
                <a:cs typeface="Times New Roman"/>
              </a:rPr>
              <a:t>Security</a:t>
            </a:r>
            <a:r>
              <a:rPr dirty="0" sz="1400" spc="-50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3131"/>
                </a:solidFill>
                <a:latin typeface="Times New Roman"/>
                <a:cs typeface="Times New Roman"/>
              </a:rPr>
              <a:t>is</a:t>
            </a:r>
            <a:r>
              <a:rPr dirty="0" sz="1400" spc="-55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3131"/>
                </a:solidFill>
                <a:latin typeface="Times New Roman"/>
                <a:cs typeface="Times New Roman"/>
              </a:rPr>
              <a:t>Everyone's</a:t>
            </a:r>
            <a:r>
              <a:rPr dirty="0" sz="1400" spc="-35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313131"/>
                </a:solidFill>
                <a:latin typeface="Times New Roman"/>
                <a:cs typeface="Times New Roman"/>
              </a:rPr>
              <a:t>Responsibility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14805" y="1610105"/>
            <a:ext cx="6934200" cy="19050"/>
          </a:xfrm>
          <a:custGeom>
            <a:avLst/>
            <a:gdLst/>
            <a:ahLst/>
            <a:cxnLst/>
            <a:rect l="l" t="t" r="r" b="b"/>
            <a:pathLst>
              <a:path w="6934200" h="19050">
                <a:moveTo>
                  <a:pt x="6934200" y="0"/>
                </a:moveTo>
                <a:lnTo>
                  <a:pt x="0" y="0"/>
                </a:lnTo>
                <a:lnTo>
                  <a:pt x="0" y="19050"/>
                </a:lnTo>
                <a:lnTo>
                  <a:pt x="6934200" y="19050"/>
                </a:lnTo>
                <a:lnTo>
                  <a:pt x="69342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35940" y="1646935"/>
            <a:ext cx="7969250" cy="4361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b="1">
                <a:latin typeface="Times New Roman"/>
                <a:cs typeface="Times New Roman"/>
              </a:rPr>
              <a:t>Es</a:t>
            </a:r>
            <a:r>
              <a:rPr dirty="0" sz="1800" b="1">
                <a:latin typeface="Times New Roman"/>
                <a:cs typeface="Times New Roman"/>
              </a:rPr>
              <a:t>corts</a:t>
            </a:r>
            <a:r>
              <a:rPr dirty="0" sz="1800" spc="-10" b="1">
                <a:latin typeface="Times New Roman"/>
                <a:cs typeface="Times New Roman"/>
              </a:rPr>
              <a:t> required</a:t>
            </a:r>
            <a:endParaRPr sz="18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spcBef>
                <a:spcPts val="1685"/>
              </a:spcBef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600">
                <a:latin typeface="Times New Roman"/>
                <a:cs typeface="Times New Roman"/>
              </a:rPr>
              <a:t>Unless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Guest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has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been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granted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Limited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Unescorted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Access</a:t>
            </a:r>
            <a:r>
              <a:rPr dirty="0" sz="1600" spc="-10">
                <a:latin typeface="Times New Roman"/>
                <a:cs typeface="Times New Roman"/>
              </a:rPr>
              <a:t> (LUA)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5F5F5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600">
                <a:latin typeface="Times New Roman"/>
                <a:cs typeface="Times New Roman"/>
              </a:rPr>
              <a:t>Normal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work</a:t>
            </a:r>
            <a:r>
              <a:rPr dirty="0" sz="1600" spc="-10">
                <a:latin typeface="Times New Roman"/>
                <a:cs typeface="Times New Roman"/>
              </a:rPr>
              <a:t> areas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5F5F5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Public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areas/events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exception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still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applies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5F5F5F"/>
              </a:buClr>
              <a:buFont typeface="Wingdings"/>
              <a:buChar char=""/>
            </a:pP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b="1">
                <a:latin typeface="Times New Roman"/>
                <a:cs typeface="Times New Roman"/>
              </a:rPr>
              <a:t>Ensure</a:t>
            </a:r>
            <a:r>
              <a:rPr dirty="0" sz="1800" spc="-2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Espionage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Indicator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briefings are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taken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by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co-</a:t>
            </a:r>
            <a:r>
              <a:rPr dirty="0" sz="1800" b="1">
                <a:latin typeface="Times New Roman"/>
                <a:cs typeface="Times New Roman"/>
              </a:rPr>
              <a:t>workers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and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designated escorts</a:t>
            </a:r>
            <a:endParaRPr sz="18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spcBef>
                <a:spcPts val="1689"/>
              </a:spcBef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600">
                <a:latin typeface="Times New Roman"/>
                <a:cs typeface="Times New Roman"/>
              </a:rPr>
              <a:t>Escorts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are an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extension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 the Sponsor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–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must be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Commerce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employee/U.S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Citizen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5F5F5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600">
                <a:latin typeface="Times New Roman"/>
                <a:cs typeface="Times New Roman"/>
              </a:rPr>
              <a:t>Escorts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have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same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responsibilities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as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10">
                <a:latin typeface="Times New Roman"/>
                <a:cs typeface="Times New Roman"/>
              </a:rPr>
              <a:t> Sponsor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5F5F5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600" b="1" i="1">
                <a:latin typeface="Times New Roman"/>
                <a:cs typeface="Times New Roman"/>
              </a:rPr>
              <a:t>Escorts</a:t>
            </a:r>
            <a:r>
              <a:rPr dirty="0" sz="1600" spc="-3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should</a:t>
            </a:r>
            <a:r>
              <a:rPr dirty="0" sz="1600" spc="-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sign</a:t>
            </a:r>
            <a:r>
              <a:rPr dirty="0" sz="1600" spc="-1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Attachment</a:t>
            </a:r>
            <a:r>
              <a:rPr dirty="0" sz="1600" spc="-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2</a:t>
            </a:r>
            <a:r>
              <a:rPr dirty="0" sz="1600" spc="-2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to</a:t>
            </a:r>
            <a:r>
              <a:rPr dirty="0" sz="1600" spc="-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document</a:t>
            </a:r>
            <a:r>
              <a:rPr dirty="0" sz="1600" spc="-2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understanding</a:t>
            </a:r>
            <a:r>
              <a:rPr dirty="0" sz="1600" spc="-2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of</a:t>
            </a:r>
            <a:r>
              <a:rPr dirty="0" sz="1600" spc="-10" b="1" i="1">
                <a:latin typeface="Times New Roman"/>
                <a:cs typeface="Times New Roman"/>
              </a:rPr>
              <a:t> responsibilities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5F5F5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600" b="1" i="1">
                <a:latin typeface="Times New Roman"/>
                <a:cs typeface="Times New Roman"/>
              </a:rPr>
              <a:t>The</a:t>
            </a:r>
            <a:r>
              <a:rPr dirty="0" sz="1600" spc="-3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Sponsor</a:t>
            </a:r>
            <a:r>
              <a:rPr dirty="0" sz="1600" spc="-2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is</a:t>
            </a:r>
            <a:r>
              <a:rPr dirty="0" sz="1600" spc="-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ultimately</a:t>
            </a:r>
            <a:r>
              <a:rPr dirty="0" sz="1600" spc="1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responsible</a:t>
            </a:r>
            <a:r>
              <a:rPr dirty="0" sz="1600" spc="-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for</a:t>
            </a:r>
            <a:r>
              <a:rPr dirty="0" sz="1600" spc="-1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the</a:t>
            </a:r>
            <a:r>
              <a:rPr dirty="0" sz="1600" spc="-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actions</a:t>
            </a:r>
            <a:r>
              <a:rPr dirty="0" sz="1600" spc="-1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of</a:t>
            </a:r>
            <a:r>
              <a:rPr dirty="0" sz="1600" spc="-1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the</a:t>
            </a:r>
            <a:r>
              <a:rPr dirty="0" sz="1600" spc="-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Foreign</a:t>
            </a:r>
            <a:r>
              <a:rPr dirty="0" sz="1600" spc="-2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National</a:t>
            </a:r>
            <a:r>
              <a:rPr dirty="0" sz="1600" spc="-10" b="1" i="1">
                <a:latin typeface="Times New Roman"/>
                <a:cs typeface="Times New Roman"/>
              </a:rPr>
              <a:t> </a:t>
            </a:r>
            <a:r>
              <a:rPr dirty="0" sz="1600" spc="-20" b="1" i="1">
                <a:latin typeface="Times New Roman"/>
                <a:cs typeface="Times New Roman"/>
              </a:rPr>
              <a:t>Guest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86740">
              <a:lnSpc>
                <a:spcPct val="100000"/>
              </a:lnSpc>
              <a:spcBef>
                <a:spcPts val="100"/>
              </a:spcBef>
            </a:pPr>
            <a:r>
              <a:rPr dirty="0" u="none"/>
              <a:t>Departmental</a:t>
            </a:r>
            <a:r>
              <a:rPr dirty="0" u="none" spc="-20"/>
              <a:t> </a:t>
            </a:r>
            <a:r>
              <a:rPr dirty="0" u="none"/>
              <a:t>Sponsor</a:t>
            </a:r>
            <a:r>
              <a:rPr dirty="0" u="none" spc="-20"/>
              <a:t> </a:t>
            </a:r>
            <a:r>
              <a:rPr dirty="0" u="none" spc="-10"/>
              <a:t>Responsibilities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066799" cy="1066799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812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14805" y="1610105"/>
            <a:ext cx="6934200" cy="19050"/>
          </a:xfrm>
          <a:custGeom>
            <a:avLst/>
            <a:gdLst/>
            <a:ahLst/>
            <a:cxnLst/>
            <a:rect l="l" t="t" r="r" b="b"/>
            <a:pathLst>
              <a:path w="6934200" h="19050">
                <a:moveTo>
                  <a:pt x="6934200" y="0"/>
                </a:moveTo>
                <a:lnTo>
                  <a:pt x="0" y="0"/>
                </a:lnTo>
                <a:lnTo>
                  <a:pt x="0" y="19050"/>
                </a:lnTo>
                <a:lnTo>
                  <a:pt x="6934200" y="19050"/>
                </a:lnTo>
                <a:lnTo>
                  <a:pt x="69342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64540" y="2287777"/>
            <a:ext cx="7887334" cy="2854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600" b="1">
                <a:latin typeface="Times New Roman"/>
                <a:cs typeface="Times New Roman"/>
              </a:rPr>
              <a:t>F</a:t>
            </a:r>
            <a:r>
              <a:rPr dirty="0" sz="1600" b="1">
                <a:latin typeface="Times New Roman"/>
                <a:cs typeface="Times New Roman"/>
              </a:rPr>
              <a:t>oreign</a:t>
            </a:r>
            <a:r>
              <a:rPr dirty="0" sz="1600" spc="-3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national</a:t>
            </a:r>
            <a:r>
              <a:rPr dirty="0" sz="1600" spc="-1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use of</a:t>
            </a:r>
            <a:r>
              <a:rPr dirty="0" sz="1600" spc="-1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personal</a:t>
            </a:r>
            <a:r>
              <a:rPr dirty="0" sz="1600" spc="-2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electronic</a:t>
            </a:r>
            <a:r>
              <a:rPr dirty="0" sz="1600" spc="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devices</a:t>
            </a:r>
            <a:r>
              <a:rPr dirty="0" sz="1600" spc="-1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are</a:t>
            </a:r>
            <a:r>
              <a:rPr dirty="0" sz="1600" spc="-1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prohibited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F5F5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algn="just" lvl="1" marL="755650" indent="-285750">
              <a:lnSpc>
                <a:spcPct val="100000"/>
              </a:lnSpc>
              <a:spcBef>
                <a:spcPts val="5"/>
              </a:spcBef>
              <a:buClr>
                <a:srgbClr val="5F5F5F"/>
              </a:buClr>
              <a:buFont typeface="Wingdings"/>
              <a:buChar char=""/>
              <a:tabLst>
                <a:tab pos="755650" algn="l"/>
              </a:tabLst>
            </a:pPr>
            <a:r>
              <a:rPr dirty="0" sz="1600">
                <a:latin typeface="Times New Roman"/>
                <a:cs typeface="Times New Roman"/>
              </a:rPr>
              <a:t>Sponsor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can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explicitly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authorize,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subject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OSY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review</a:t>
            </a:r>
            <a:endParaRPr sz="1600">
              <a:latin typeface="Times New Roman"/>
              <a:cs typeface="Times New Roman"/>
            </a:endParaRPr>
          </a:p>
          <a:p>
            <a:pPr algn="just" lvl="1" marL="755650" marR="5080" indent="-285750">
              <a:lnSpc>
                <a:spcPts val="1540"/>
              </a:lnSpc>
              <a:spcBef>
                <a:spcPts val="365"/>
              </a:spcBef>
              <a:buClr>
                <a:srgbClr val="5F5F5F"/>
              </a:buClr>
              <a:buFont typeface="Wingdings"/>
              <a:buChar char=""/>
              <a:tabLst>
                <a:tab pos="755650" algn="l"/>
              </a:tabLst>
            </a:pPr>
            <a:r>
              <a:rPr dirty="0" sz="1600">
                <a:latin typeface="Times New Roman"/>
                <a:cs typeface="Times New Roman"/>
              </a:rPr>
              <a:t>Departmental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Sponsors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must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take all reasonable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steps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 ensure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that adequate</a:t>
            </a:r>
            <a:r>
              <a:rPr dirty="0" sz="1600" spc="-10">
                <a:latin typeface="Times New Roman"/>
                <a:cs typeface="Times New Roman"/>
              </a:rPr>
              <a:t> measures </a:t>
            </a:r>
            <a:r>
              <a:rPr dirty="0" sz="1600">
                <a:latin typeface="Times New Roman"/>
                <a:cs typeface="Times New Roman"/>
              </a:rPr>
              <a:t>are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 place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 protect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against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collection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said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data,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information, or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technology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before </a:t>
            </a:r>
            <a:r>
              <a:rPr dirty="0" sz="1600">
                <a:latin typeface="Times New Roman"/>
                <a:cs typeface="Times New Roman"/>
              </a:rPr>
              <a:t>authorizing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use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such</a:t>
            </a:r>
            <a:r>
              <a:rPr dirty="0" sz="1600" spc="-10">
                <a:latin typeface="Times New Roman"/>
                <a:cs typeface="Times New Roman"/>
              </a:rPr>
              <a:t> devices.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5F5F5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600" b="1">
                <a:latin typeface="Times New Roman"/>
                <a:cs typeface="Times New Roman"/>
              </a:rPr>
              <a:t>Report</a:t>
            </a:r>
            <a:r>
              <a:rPr dirty="0" sz="1600" spc="-3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suspicious/inappropriate</a:t>
            </a:r>
            <a:r>
              <a:rPr dirty="0" sz="1600" spc="-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behavior</a:t>
            </a:r>
            <a:r>
              <a:rPr dirty="0" sz="1600" spc="-2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or</a:t>
            </a:r>
            <a:r>
              <a:rPr dirty="0" sz="1600" spc="-1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changes</a:t>
            </a:r>
            <a:r>
              <a:rPr dirty="0" sz="1600" spc="-2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to</a:t>
            </a:r>
            <a:r>
              <a:rPr dirty="0" sz="1600" spc="-2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OSY</a:t>
            </a:r>
            <a:r>
              <a:rPr dirty="0" sz="1600" spc="-1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immediately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F5F5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algn="just"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650" algn="l"/>
              </a:tabLst>
            </a:pPr>
            <a:r>
              <a:rPr dirty="0" sz="1600">
                <a:latin typeface="Times New Roman"/>
                <a:cs typeface="Times New Roman"/>
              </a:rPr>
              <a:t>This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includes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changes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sponsors,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assignment,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locations,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arrivals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departures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etc.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5F5F5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600" b="1">
                <a:latin typeface="Times New Roman"/>
                <a:cs typeface="Times New Roman"/>
              </a:rPr>
              <a:t>Cooperate</a:t>
            </a:r>
            <a:r>
              <a:rPr dirty="0" sz="1600" spc="-4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with</a:t>
            </a:r>
            <a:r>
              <a:rPr dirty="0" sz="1600" spc="-1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OSY</a:t>
            </a:r>
            <a:r>
              <a:rPr dirty="0" sz="1600" spc="-1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compliance</a:t>
            </a:r>
            <a:r>
              <a:rPr dirty="0" sz="1600" spc="-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inspections/debriefings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24840">
              <a:lnSpc>
                <a:spcPct val="100000"/>
              </a:lnSpc>
              <a:spcBef>
                <a:spcPts val="100"/>
              </a:spcBef>
            </a:pPr>
            <a:r>
              <a:rPr dirty="0" u="none"/>
              <a:t>Departmental</a:t>
            </a:r>
            <a:r>
              <a:rPr dirty="0" u="none" spc="-15"/>
              <a:t> </a:t>
            </a:r>
            <a:r>
              <a:rPr dirty="0" u="none"/>
              <a:t>Sponsor</a:t>
            </a:r>
            <a:r>
              <a:rPr dirty="0" u="none" spc="-10"/>
              <a:t> Responsibilities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990599" cy="990599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812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4800" y="228600"/>
            <a:ext cx="7744459" cy="1828800"/>
            <a:chOff x="304800" y="228600"/>
            <a:chExt cx="7744459" cy="1828800"/>
          </a:xfrm>
        </p:grpSpPr>
        <p:sp>
          <p:nvSpPr>
            <p:cNvPr id="3" name="object 3" descr=""/>
            <p:cNvSpPr/>
            <p:nvPr/>
          </p:nvSpPr>
          <p:spPr>
            <a:xfrm>
              <a:off x="1114805" y="1610105"/>
              <a:ext cx="6934200" cy="19050"/>
            </a:xfrm>
            <a:custGeom>
              <a:avLst/>
              <a:gdLst/>
              <a:ahLst/>
              <a:cxnLst/>
              <a:rect l="l" t="t" r="r" b="b"/>
              <a:pathLst>
                <a:path w="6934200" h="19050">
                  <a:moveTo>
                    <a:pt x="693420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6934200" y="19050"/>
                  </a:lnTo>
                  <a:lnTo>
                    <a:pt x="69342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28600"/>
              <a:ext cx="1828799" cy="18287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040" rIns="0" bIns="0" rtlCol="0" vert="horz">
            <a:spAutoFit/>
          </a:bodyPr>
          <a:lstStyle/>
          <a:p>
            <a:pPr marL="1962150">
              <a:lnSpc>
                <a:spcPct val="100000"/>
              </a:lnSpc>
              <a:spcBef>
                <a:spcPts val="100"/>
              </a:spcBef>
            </a:pPr>
            <a:r>
              <a:rPr dirty="0" u="none" sz="2400" b="1">
                <a:latin typeface="Times New Roman"/>
                <a:cs typeface="Times New Roman"/>
              </a:rPr>
              <a:t>Who</a:t>
            </a:r>
            <a:r>
              <a:rPr dirty="0" u="none" sz="2400" spc="-15" b="1">
                <a:latin typeface="Times New Roman"/>
                <a:cs typeface="Times New Roman"/>
              </a:rPr>
              <a:t> </a:t>
            </a:r>
            <a:r>
              <a:rPr dirty="0" u="none" sz="2400" b="1">
                <a:latin typeface="Times New Roman"/>
                <a:cs typeface="Times New Roman"/>
              </a:rPr>
              <a:t>Must</a:t>
            </a:r>
            <a:r>
              <a:rPr dirty="0" u="none" sz="2400" spc="-5" b="1">
                <a:latin typeface="Times New Roman"/>
                <a:cs typeface="Times New Roman"/>
              </a:rPr>
              <a:t> </a:t>
            </a:r>
            <a:r>
              <a:rPr dirty="0" u="none" sz="2400" b="1">
                <a:latin typeface="Times New Roman"/>
                <a:cs typeface="Times New Roman"/>
              </a:rPr>
              <a:t>Have</a:t>
            </a:r>
            <a:r>
              <a:rPr dirty="0" u="none" sz="2400" spc="-15" b="1">
                <a:latin typeface="Times New Roman"/>
                <a:cs typeface="Times New Roman"/>
              </a:rPr>
              <a:t> </a:t>
            </a:r>
            <a:r>
              <a:rPr dirty="0" u="none" sz="2400" b="1">
                <a:latin typeface="Times New Roman"/>
                <a:cs typeface="Times New Roman"/>
              </a:rPr>
              <a:t>This</a:t>
            </a:r>
            <a:r>
              <a:rPr dirty="0" u="none" sz="2400" spc="-5" b="1">
                <a:latin typeface="Times New Roman"/>
                <a:cs typeface="Times New Roman"/>
              </a:rPr>
              <a:t> </a:t>
            </a:r>
            <a:r>
              <a:rPr dirty="0" u="none" sz="2400" spc="-10" b="1">
                <a:latin typeface="Times New Roman"/>
                <a:cs typeface="Times New Roman"/>
              </a:rPr>
              <a:t>Briefing?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01052" y="2234438"/>
            <a:ext cx="7496175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In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accordance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with</a:t>
            </a:r>
            <a:r>
              <a:rPr dirty="0" sz="2000" spc="3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DAO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207-</a:t>
            </a:r>
            <a:r>
              <a:rPr dirty="0" sz="2000">
                <a:latin typeface="Times New Roman"/>
                <a:cs typeface="Times New Roman"/>
              </a:rPr>
              <a:t>12,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Department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employees,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before attempting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sponsor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Foreign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National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Visitor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or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Guest,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must </a:t>
            </a:r>
            <a:r>
              <a:rPr dirty="0" sz="2000" spc="-10">
                <a:latin typeface="Times New Roman"/>
                <a:cs typeface="Times New Roman"/>
              </a:rPr>
              <a:t>successfully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complete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all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required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Foreign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National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Sponsor</a:t>
            </a:r>
            <a:r>
              <a:rPr dirty="0" sz="2000" spc="-10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Training.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465703" y="6427723"/>
            <a:ext cx="282956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solidFill>
                  <a:srgbClr val="313131"/>
                </a:solidFill>
                <a:latin typeface="Times New Roman"/>
                <a:cs typeface="Times New Roman"/>
              </a:rPr>
              <a:t>Security</a:t>
            </a:r>
            <a:r>
              <a:rPr dirty="0" sz="1400" spc="-50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3131"/>
                </a:solidFill>
                <a:latin typeface="Times New Roman"/>
                <a:cs typeface="Times New Roman"/>
              </a:rPr>
              <a:t>is</a:t>
            </a:r>
            <a:r>
              <a:rPr dirty="0" sz="1400" spc="-55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3131"/>
                </a:solidFill>
                <a:latin typeface="Times New Roman"/>
                <a:cs typeface="Times New Roman"/>
              </a:rPr>
              <a:t>Everyone's</a:t>
            </a:r>
            <a:r>
              <a:rPr dirty="0" sz="1400" spc="-35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313131"/>
                </a:solidFill>
                <a:latin typeface="Times New Roman"/>
                <a:cs typeface="Times New Roman"/>
              </a:rPr>
              <a:t>Responsibility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602712" y="6276809"/>
            <a:ext cx="12446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0739" y="2219959"/>
            <a:ext cx="7231380" cy="3543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>
                <a:latin typeface="Times New Roman"/>
                <a:cs typeface="Times New Roman"/>
              </a:rPr>
              <a:t>L</a:t>
            </a:r>
            <a:r>
              <a:rPr dirty="0" sz="1800">
                <a:latin typeface="Times New Roman"/>
                <a:cs typeface="Times New Roman"/>
              </a:rPr>
              <a:t>imited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Unescorted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Access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(LUA)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may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only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requested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FNGs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when </a:t>
            </a:r>
            <a:r>
              <a:rPr dirty="0" sz="1800">
                <a:latin typeface="Times New Roman"/>
                <a:cs typeface="Times New Roman"/>
              </a:rPr>
              <a:t>such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access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deemed to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be</a:t>
            </a:r>
            <a:r>
              <a:rPr dirty="0" sz="1800" spc="-10">
                <a:latin typeface="Times New Roman"/>
                <a:cs typeface="Times New Roman"/>
              </a:rPr>
              <a:t> mission-</a:t>
            </a:r>
            <a:r>
              <a:rPr dirty="0" sz="1800">
                <a:latin typeface="Times New Roman"/>
                <a:cs typeface="Times New Roman"/>
              </a:rPr>
              <a:t>essential. Blanket facility access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is</a:t>
            </a:r>
            <a:r>
              <a:rPr dirty="0" sz="1800" spc="50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not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permitted, and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escorts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required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outside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authorized time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or </a:t>
            </a:r>
            <a:r>
              <a:rPr dirty="0" sz="1800">
                <a:latin typeface="Times New Roman"/>
                <a:cs typeface="Times New Roman"/>
              </a:rPr>
              <a:t>locations.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Sponsor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is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ultimately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responsible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protect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against</a:t>
            </a:r>
            <a:r>
              <a:rPr dirty="0" sz="1800" spc="-10">
                <a:latin typeface="Times New Roman"/>
                <a:cs typeface="Times New Roman"/>
              </a:rPr>
              <a:t> unauthorized </a:t>
            </a:r>
            <a:r>
              <a:rPr dirty="0" sz="1800">
                <a:latin typeface="Times New Roman"/>
                <a:cs typeface="Times New Roman"/>
              </a:rPr>
              <a:t>access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restricted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areas,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materials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or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information.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5F5F5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600">
                <a:latin typeface="Times New Roman"/>
                <a:cs typeface="Times New Roman"/>
              </a:rPr>
              <a:t>Requires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OSY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servicing security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office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approval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5F5F5F"/>
              </a:buClr>
              <a:buFont typeface="Wingdings"/>
              <a:buChar char=""/>
            </a:pPr>
            <a:endParaRPr sz="1950">
              <a:latin typeface="Times New Roman"/>
              <a:cs typeface="Times New Roman"/>
            </a:endParaRPr>
          </a:p>
          <a:p>
            <a:pPr lvl="1" marL="755650" marR="329565" indent="-285750">
              <a:lnSpc>
                <a:spcPts val="154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600">
                <a:latin typeface="Times New Roman"/>
                <a:cs typeface="Times New Roman"/>
              </a:rPr>
              <a:t>Applies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only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 approved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Guests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assigned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 more than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6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months,</a:t>
            </a:r>
            <a:r>
              <a:rPr dirty="0" sz="1600" spc="-10">
                <a:latin typeface="Times New Roman"/>
                <a:cs typeface="Times New Roman"/>
              </a:rPr>
              <a:t> unless </a:t>
            </a:r>
            <a:r>
              <a:rPr dirty="0" sz="1600">
                <a:latin typeface="Times New Roman"/>
                <a:cs typeface="Times New Roman"/>
              </a:rPr>
              <a:t>requested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approved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by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FSSO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based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on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mission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criticality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5F5F5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600">
                <a:latin typeface="Times New Roman"/>
                <a:cs typeface="Times New Roman"/>
              </a:rPr>
              <a:t>Obtain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complete LUA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Request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Document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from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your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FSSO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5F5F5F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spcBef>
                <a:spcPts val="5"/>
              </a:spcBef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600">
                <a:latin typeface="Times New Roman"/>
                <a:cs typeface="Times New Roman"/>
              </a:rPr>
              <a:t>If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denied,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you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may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appeal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 the OSY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Director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 </a:t>
            </a:r>
            <a:r>
              <a:rPr dirty="0" sz="1600" spc="-10">
                <a:latin typeface="Times New Roman"/>
                <a:cs typeface="Times New Roman"/>
              </a:rPr>
              <a:t>Security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105" y="1139444"/>
            <a:ext cx="695960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49935" algn="l"/>
                <a:tab pos="6946265" algn="l"/>
              </a:tabLst>
            </a:pPr>
            <a:r>
              <a:rPr dirty="0" sz="3200"/>
              <a:t>	Limited</a:t>
            </a:r>
            <a:r>
              <a:rPr dirty="0" sz="3200" spc="-130"/>
              <a:t> </a:t>
            </a:r>
            <a:r>
              <a:rPr dirty="0" sz="3200"/>
              <a:t>Unescorted</a:t>
            </a:r>
            <a:r>
              <a:rPr dirty="0" sz="3200" spc="-114"/>
              <a:t> </a:t>
            </a:r>
            <a:r>
              <a:rPr dirty="0" sz="3200"/>
              <a:t>Access</a:t>
            </a:r>
            <a:r>
              <a:rPr dirty="0" sz="3200" spc="-100"/>
              <a:t> </a:t>
            </a:r>
            <a:r>
              <a:rPr dirty="0" sz="3200" spc="-10"/>
              <a:t>(</a:t>
            </a:r>
            <a:r>
              <a:rPr dirty="0" sz="3200" spc="-10" i="1">
                <a:latin typeface="Times New Roman"/>
                <a:cs typeface="Times New Roman"/>
              </a:rPr>
              <a:t>Guests</a:t>
            </a:r>
            <a:r>
              <a:rPr dirty="0" sz="3200" spc="-10"/>
              <a:t>)</a:t>
            </a:r>
            <a:r>
              <a:rPr dirty="0" sz="3200"/>
              <a:t>	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1066799" cy="1066799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812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93023" y="2015450"/>
            <a:ext cx="7837805" cy="382397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434"/>
              </a:spcBef>
              <a:buClr>
                <a:srgbClr val="5F5F5F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ission-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Essential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FNGs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are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only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granted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limited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unescorted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access</a:t>
            </a:r>
            <a:endParaRPr sz="1400">
              <a:latin typeface="Times New Roman"/>
              <a:cs typeface="Times New Roman"/>
            </a:endParaRPr>
          </a:p>
          <a:p>
            <a:pPr lvl="1" marL="696595" indent="-227329">
              <a:lnSpc>
                <a:spcPct val="100000"/>
              </a:lnSpc>
              <a:spcBef>
                <a:spcPts val="335"/>
              </a:spcBef>
              <a:buAutoNum type="alphaLcParenR"/>
              <a:tabLst>
                <a:tab pos="697230" algn="l"/>
              </a:tabLst>
            </a:pPr>
            <a:r>
              <a:rPr dirty="0" sz="1400">
                <a:latin typeface="Times New Roman"/>
                <a:cs typeface="Times New Roman"/>
              </a:rPr>
              <a:t>when</a:t>
            </a:r>
            <a:r>
              <a:rPr dirty="0" sz="1400" spc="-25">
                <a:latin typeface="Times New Roman"/>
                <a:cs typeface="Times New Roman"/>
              </a:rPr>
              <a:t> NECESSARY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successful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completion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their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visit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  <a:p>
            <a:pPr lvl="1" marL="469900" marR="5080">
              <a:lnSpc>
                <a:spcPct val="100000"/>
              </a:lnSpc>
              <a:spcBef>
                <a:spcPts val="335"/>
              </a:spcBef>
              <a:buAutoNum type="alphaLcParenR"/>
              <a:tabLst>
                <a:tab pos="662305" algn="l"/>
              </a:tabLst>
            </a:pPr>
            <a:r>
              <a:rPr dirty="0" sz="1400">
                <a:latin typeface="Times New Roman"/>
                <a:cs typeface="Times New Roman"/>
              </a:rPr>
              <a:t>such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access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presents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greater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benefit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Commerce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than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ANY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consequence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resulting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Guest </a:t>
            </a:r>
            <a:r>
              <a:rPr dirty="0" sz="1400">
                <a:latin typeface="Times New Roman"/>
                <a:cs typeface="Times New Roman"/>
              </a:rPr>
              <a:t>intentionally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or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inadvertently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accessing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restricted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material</a:t>
            </a:r>
            <a:endParaRPr sz="1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Times New Roman"/>
              <a:buAutoNum type="alphaLcParenR"/>
            </a:pPr>
            <a:endParaRPr sz="2000">
              <a:latin typeface="Times New Roman"/>
              <a:cs typeface="Times New Roman"/>
            </a:endParaRPr>
          </a:p>
          <a:p>
            <a:pPr marL="297815" marR="208279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Restricted</a:t>
            </a:r>
            <a:r>
              <a:rPr dirty="0" u="sng" sz="1400" spc="-6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Materials</a:t>
            </a:r>
            <a:r>
              <a:rPr dirty="0" u="sng" sz="1400" spc="-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</a:t>
            </a:r>
            <a:r>
              <a:rPr dirty="0" u="sng" sz="1400" spc="-6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Information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LUA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does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not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allow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access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documents,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hardware,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or </a:t>
            </a:r>
            <a:r>
              <a:rPr dirty="0" sz="1400">
                <a:latin typeface="Times New Roman"/>
                <a:cs typeface="Times New Roman"/>
              </a:rPr>
              <a:t>technology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designated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classified,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sensitive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but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unclassified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or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otherwise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controlled,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proprietary,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or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not- for-</a:t>
            </a:r>
            <a:r>
              <a:rPr dirty="0" sz="1400">
                <a:latin typeface="Times New Roman"/>
                <a:cs typeface="Times New Roman"/>
              </a:rPr>
              <a:t>public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release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data,</a:t>
            </a:r>
            <a:r>
              <a:rPr dirty="0" sz="1400" spc="-10">
                <a:latin typeface="Times New Roman"/>
                <a:cs typeface="Times New Roman"/>
              </a:rPr>
              <a:t> information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or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technology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(including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pre-decisional/internal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information)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F5F5F"/>
              </a:buClr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 marL="298450" marR="850900" indent="-286385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Direct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work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area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physical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area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occupied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Guest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majority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their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business hours/workday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activities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F5F5F"/>
              </a:buClr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 marL="298450" marR="102235" indent="-286385">
              <a:lnSpc>
                <a:spcPct val="100000"/>
              </a:lnSpc>
              <a:spcBef>
                <a:spcPts val="5"/>
              </a:spcBef>
              <a:buClr>
                <a:srgbClr val="5F5F5F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Indirect</a:t>
            </a:r>
            <a:r>
              <a:rPr dirty="0" u="sng" sz="1400" spc="-6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work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area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LUA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allows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access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physical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area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adjoining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Guest’s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direct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work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area </a:t>
            </a:r>
            <a:r>
              <a:rPr dirty="0" sz="1400">
                <a:latin typeface="Times New Roman"/>
                <a:cs typeface="Times New Roman"/>
              </a:rPr>
              <a:t>where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Guest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may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present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during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workday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activities,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i.e.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ingress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egress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routes,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public/non- </a:t>
            </a:r>
            <a:r>
              <a:rPr dirty="0" sz="1400">
                <a:latin typeface="Times New Roman"/>
                <a:cs typeface="Times New Roman"/>
              </a:rPr>
              <a:t>public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conference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rooms,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or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offices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where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Guest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may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required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intermittently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access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while </a:t>
            </a:r>
            <a:r>
              <a:rPr dirty="0" sz="1400">
                <a:latin typeface="Times New Roman"/>
                <a:cs typeface="Times New Roman"/>
              </a:rPr>
              <a:t>fulfilling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their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documented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duties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105" y="1177544"/>
            <a:ext cx="695960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9125" algn="l"/>
                <a:tab pos="6946265" algn="l"/>
              </a:tabLst>
            </a:pPr>
            <a:r>
              <a:rPr dirty="0" sz="3200"/>
              <a:t>	Limited</a:t>
            </a:r>
            <a:r>
              <a:rPr dirty="0" sz="3200" spc="-130"/>
              <a:t> </a:t>
            </a:r>
            <a:r>
              <a:rPr dirty="0" sz="3200"/>
              <a:t>Unescorted</a:t>
            </a:r>
            <a:r>
              <a:rPr dirty="0" sz="3200" spc="-114"/>
              <a:t> </a:t>
            </a:r>
            <a:r>
              <a:rPr dirty="0" sz="3200"/>
              <a:t>Access</a:t>
            </a:r>
            <a:r>
              <a:rPr dirty="0" sz="3200" spc="-100"/>
              <a:t> </a:t>
            </a:r>
            <a:r>
              <a:rPr dirty="0" sz="3200" spc="-10"/>
              <a:t>(Guests)</a:t>
            </a:r>
            <a:r>
              <a:rPr dirty="0" sz="3200"/>
              <a:t>	</a:t>
            </a:r>
            <a:endParaRPr sz="32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711" y="339852"/>
            <a:ext cx="1001267" cy="1001267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812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14058" y="2145810"/>
            <a:ext cx="7834630" cy="2988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289560" indent="-342900">
              <a:lnSpc>
                <a:spcPct val="100000"/>
              </a:lnSpc>
              <a:spcBef>
                <a:spcPts val="100"/>
              </a:spcBef>
              <a:buClr>
                <a:srgbClr val="5F5F5F"/>
              </a:buClr>
              <a:buFont typeface="Wingdings"/>
              <a:buChar char=""/>
              <a:tabLst>
                <a:tab pos="355600" algn="l"/>
              </a:tabLst>
            </a:pPr>
            <a:r>
              <a:rPr dirty="0" sz="1800">
                <a:latin typeface="Times New Roman"/>
                <a:cs typeface="Times New Roman"/>
              </a:rPr>
              <a:t>Approv</a:t>
            </a:r>
            <a:r>
              <a:rPr dirty="0" sz="1800">
                <a:latin typeface="Times New Roman"/>
                <a:cs typeface="Times New Roman"/>
              </a:rPr>
              <a:t>ed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FNGs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normally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issued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site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specific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identification card/badges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or </a:t>
            </a:r>
            <a:r>
              <a:rPr dirty="0" sz="1800">
                <a:latin typeface="Times New Roman"/>
                <a:cs typeface="Times New Roman"/>
              </a:rPr>
              <a:t>alternative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federal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credentials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enable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locally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authorized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physical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logical </a:t>
            </a:r>
            <a:r>
              <a:rPr dirty="0" sz="1800">
                <a:latin typeface="Times New Roman"/>
                <a:cs typeface="Times New Roman"/>
              </a:rPr>
              <a:t>access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performance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their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assigned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tasks.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5F5F5F"/>
              </a:buClr>
              <a:buFont typeface="Wingdings"/>
              <a:buChar char=""/>
            </a:pPr>
            <a:endParaRPr sz="2600">
              <a:latin typeface="Times New Roman"/>
              <a:cs typeface="Times New Roman"/>
            </a:endParaRPr>
          </a:p>
          <a:p>
            <a:pPr algn="just" marL="355600" marR="327660" indent="-342900">
              <a:lnSpc>
                <a:spcPct val="100000"/>
              </a:lnSpc>
              <a:spcBef>
                <a:spcPts val="5"/>
              </a:spcBef>
              <a:buClr>
                <a:srgbClr val="5F5F5F"/>
              </a:buClr>
              <a:buFont typeface="Wingdings"/>
              <a:buChar char=""/>
              <a:tabLst>
                <a:tab pos="355600" algn="l"/>
              </a:tabLst>
            </a:pPr>
            <a:r>
              <a:rPr dirty="0" sz="1800">
                <a:latin typeface="Times New Roman"/>
                <a:cs typeface="Times New Roman"/>
              </a:rPr>
              <a:t>Issuance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site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specific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card/badge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or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alternative federal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credential does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not </a:t>
            </a:r>
            <a:r>
              <a:rPr dirty="0" sz="1800">
                <a:latin typeface="Times New Roman"/>
                <a:cs typeface="Times New Roman"/>
              </a:rPr>
              <a:t>supersede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DAO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requirement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escorts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5F5F5F"/>
              </a:buClr>
              <a:buFont typeface="Wingdings"/>
              <a:buChar char=""/>
            </a:pPr>
            <a:endParaRPr sz="2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>
                <a:latin typeface="Times New Roman"/>
                <a:cs typeface="Times New Roman"/>
              </a:rPr>
              <a:t>Only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those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FNGs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granted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limited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unescorted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access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by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appropriate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authority </a:t>
            </a:r>
            <a:r>
              <a:rPr dirty="0" sz="1800" spc="-25">
                <a:latin typeface="Times New Roman"/>
                <a:cs typeface="Times New Roman"/>
              </a:rPr>
              <a:t>are </a:t>
            </a:r>
            <a:r>
              <a:rPr dirty="0" sz="1800">
                <a:latin typeface="Times New Roman"/>
                <a:cs typeface="Times New Roman"/>
              </a:rPr>
              <a:t>exempt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from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policy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escorts,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only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specific areas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identified </a:t>
            </a:r>
            <a:r>
              <a:rPr dirty="0" sz="1800" spc="-10">
                <a:latin typeface="Times New Roman"/>
                <a:cs typeface="Times New Roman"/>
              </a:rPr>
              <a:t>within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LUA</a:t>
            </a:r>
            <a:r>
              <a:rPr dirty="0" sz="1800" spc="-10">
                <a:latin typeface="Times New Roman"/>
                <a:cs typeface="Times New Roman"/>
              </a:rPr>
              <a:t> approval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105" y="1106678"/>
            <a:ext cx="69596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3795" algn="l"/>
                <a:tab pos="6946265" algn="l"/>
              </a:tabLst>
            </a:pPr>
            <a:r>
              <a:rPr dirty="0"/>
              <a:t>	Badge/Credential</a:t>
            </a:r>
            <a:r>
              <a:rPr dirty="0" spc="-25"/>
              <a:t> </a:t>
            </a:r>
            <a:r>
              <a:rPr dirty="0" spc="-10"/>
              <a:t>Issuance</a:t>
            </a:r>
            <a:r>
              <a:rPr dirty="0"/>
              <a:t>	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39" y="266700"/>
            <a:ext cx="1142999" cy="1142999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812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14805" y="1610105"/>
            <a:ext cx="6934200" cy="19050"/>
          </a:xfrm>
          <a:custGeom>
            <a:avLst/>
            <a:gdLst/>
            <a:ahLst/>
            <a:cxnLst/>
            <a:rect l="l" t="t" r="r" b="b"/>
            <a:pathLst>
              <a:path w="6934200" h="19050">
                <a:moveTo>
                  <a:pt x="6934200" y="0"/>
                </a:moveTo>
                <a:lnTo>
                  <a:pt x="0" y="0"/>
                </a:lnTo>
                <a:lnTo>
                  <a:pt x="0" y="19050"/>
                </a:lnTo>
                <a:lnTo>
                  <a:pt x="6934200" y="19050"/>
                </a:lnTo>
                <a:lnTo>
                  <a:pt x="69342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64388" y="1736851"/>
            <a:ext cx="7057390" cy="4164329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434"/>
              </a:spcBef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400">
                <a:solidFill>
                  <a:srgbClr val="313131"/>
                </a:solidFill>
                <a:latin typeface="Times New Roman"/>
                <a:cs typeface="Times New Roman"/>
              </a:rPr>
              <a:t>DA</a:t>
            </a:r>
            <a:r>
              <a:rPr dirty="0" sz="1400">
                <a:solidFill>
                  <a:srgbClr val="313131"/>
                </a:solidFill>
                <a:latin typeface="Times New Roman"/>
                <a:cs typeface="Times New Roman"/>
              </a:rPr>
              <a:t>O</a:t>
            </a:r>
            <a:r>
              <a:rPr dirty="0" sz="1400" spc="-2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13131"/>
                </a:solidFill>
                <a:latin typeface="Times New Roman"/>
                <a:cs typeface="Times New Roman"/>
              </a:rPr>
              <a:t>207-</a:t>
            </a:r>
            <a:r>
              <a:rPr dirty="0" sz="1400">
                <a:solidFill>
                  <a:srgbClr val="313131"/>
                </a:solidFill>
                <a:latin typeface="Times New Roman"/>
                <a:cs typeface="Times New Roman"/>
              </a:rPr>
              <a:t>12,</a:t>
            </a:r>
            <a:r>
              <a:rPr dirty="0" sz="1400" spc="-4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13131"/>
                </a:solidFill>
                <a:latin typeface="Times New Roman"/>
                <a:cs typeface="Times New Roman"/>
              </a:rPr>
              <a:t>Section</a:t>
            </a:r>
            <a:r>
              <a:rPr dirty="0" sz="1400" spc="-3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13131"/>
                </a:solidFill>
                <a:latin typeface="Times New Roman"/>
                <a:cs typeface="Times New Roman"/>
              </a:rPr>
              <a:t>7.8:</a:t>
            </a:r>
            <a:r>
              <a:rPr dirty="0" sz="1400" spc="29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13131"/>
                </a:solidFill>
                <a:latin typeface="Times New Roman"/>
                <a:cs typeface="Times New Roman"/>
              </a:rPr>
              <a:t>“I</a:t>
            </a:r>
            <a:r>
              <a:rPr dirty="0" sz="1400">
                <a:latin typeface="Times New Roman"/>
                <a:cs typeface="Times New Roman"/>
              </a:rPr>
              <a:t>n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event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denial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access, a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senior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executive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affected </a:t>
            </a:r>
            <a:r>
              <a:rPr dirty="0" sz="1400">
                <a:latin typeface="Times New Roman"/>
                <a:cs typeface="Times New Roman"/>
              </a:rPr>
              <a:t>bureau,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operating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unit,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or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office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may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appeal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Director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Security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who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will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consider </a:t>
            </a:r>
            <a:r>
              <a:rPr dirty="0" sz="1400">
                <a:latin typeface="Times New Roman"/>
                <a:cs typeface="Times New Roman"/>
              </a:rPr>
              <a:t>whether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benefits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proposed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visit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justify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risks.”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5F5F5F"/>
              </a:buClr>
              <a:buFont typeface="Wingdings"/>
              <a:buChar char=""/>
            </a:pPr>
            <a:endParaRPr sz="14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400">
                <a:latin typeface="Times New Roman"/>
                <a:cs typeface="Times New Roman"/>
              </a:rPr>
              <a:t>What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could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change?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F5F5F"/>
              </a:buClr>
              <a:buFont typeface="Wingdings"/>
              <a:buChar char=""/>
            </a:pPr>
            <a:endParaRPr sz="1450">
              <a:latin typeface="Times New Roman"/>
              <a:cs typeface="Times New Roman"/>
            </a:endParaRPr>
          </a:p>
          <a:p>
            <a:pPr lvl="1" marL="1155700" indent="-229235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dirty="0" sz="1400" spc="-10">
                <a:latin typeface="Times New Roman"/>
                <a:cs typeface="Times New Roman"/>
              </a:rPr>
              <a:t>Submitted/corrected/new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information</a:t>
            </a:r>
            <a:endParaRPr sz="1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5F5F5F"/>
              </a:buClr>
              <a:buFont typeface="Wingdings"/>
              <a:buChar char=""/>
            </a:pPr>
            <a:endParaRPr sz="1450">
              <a:latin typeface="Times New Roman"/>
              <a:cs typeface="Times New Roman"/>
            </a:endParaRPr>
          </a:p>
          <a:p>
            <a:pPr lvl="1" marL="1155700" indent="-229235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dirty="0" sz="1400">
                <a:latin typeface="Times New Roman"/>
                <a:cs typeface="Times New Roman"/>
              </a:rPr>
              <a:t>Mitigation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agreement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400">
                <a:latin typeface="Times New Roman"/>
                <a:cs typeface="Times New Roman"/>
              </a:rPr>
              <a:t>Any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internal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bureau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processes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should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followed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prior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appealing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OSY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400">
                <a:latin typeface="Times New Roman"/>
                <a:cs typeface="Times New Roman"/>
              </a:rPr>
              <a:t>Obtain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appeals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package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OSY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F5F5F"/>
              </a:buClr>
              <a:buFont typeface="Wingdings"/>
              <a:buChar char=""/>
            </a:pPr>
            <a:endParaRPr sz="1750">
              <a:latin typeface="Times New Roman"/>
              <a:cs typeface="Times New Roman"/>
            </a:endParaRPr>
          </a:p>
          <a:p>
            <a:pPr lvl="1" marL="755015" marR="240665" indent="-285750">
              <a:lnSpc>
                <a:spcPct val="8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400">
                <a:latin typeface="Times New Roman"/>
                <a:cs typeface="Times New Roman"/>
              </a:rPr>
              <a:t>Package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travels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Senior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Executive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OSY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Servicing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Security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Office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OSY </a:t>
            </a:r>
            <a:r>
              <a:rPr dirty="0" sz="1400" spc="-10">
                <a:latin typeface="Times New Roman"/>
                <a:cs typeface="Times New Roman"/>
              </a:rPr>
              <a:t>Headquarters</a:t>
            </a:r>
            <a:endParaRPr sz="1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5F5F5F"/>
              </a:buClr>
              <a:buFont typeface="Wingdings"/>
              <a:buChar char=""/>
            </a:pPr>
            <a:endParaRPr sz="145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1400">
                <a:latin typeface="Times New Roman"/>
                <a:cs typeface="Times New Roman"/>
              </a:rPr>
              <a:t>Virtual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appeals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board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review</a:t>
            </a:r>
            <a:endParaRPr sz="1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5F5F5F"/>
              </a:buClr>
              <a:buFont typeface="Wingdings"/>
              <a:buChar char=""/>
            </a:pPr>
            <a:endParaRPr sz="14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5F5F5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400" spc="-10">
                <a:latin typeface="Times New Roman"/>
                <a:cs typeface="Times New Roman"/>
              </a:rPr>
              <a:t>Notification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OSY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Director’s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decision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82139">
              <a:lnSpc>
                <a:spcPct val="100000"/>
              </a:lnSpc>
              <a:spcBef>
                <a:spcPts val="100"/>
              </a:spcBef>
            </a:pPr>
            <a:r>
              <a:rPr dirty="0" u="none"/>
              <a:t>Access</a:t>
            </a:r>
            <a:r>
              <a:rPr dirty="0" u="none" spc="-15"/>
              <a:t> </a:t>
            </a:r>
            <a:r>
              <a:rPr dirty="0" u="none"/>
              <a:t>Denial</a:t>
            </a:r>
            <a:r>
              <a:rPr dirty="0" u="none" spc="-10"/>
              <a:t> Appeals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66700"/>
            <a:ext cx="1066799" cy="1066799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812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14805" y="1610105"/>
            <a:ext cx="6934200" cy="19050"/>
          </a:xfrm>
          <a:custGeom>
            <a:avLst/>
            <a:gdLst/>
            <a:ahLst/>
            <a:cxnLst/>
            <a:rect l="l" t="t" r="r" b="b"/>
            <a:pathLst>
              <a:path w="6934200" h="19050">
                <a:moveTo>
                  <a:pt x="6934200" y="0"/>
                </a:moveTo>
                <a:lnTo>
                  <a:pt x="0" y="0"/>
                </a:lnTo>
                <a:lnTo>
                  <a:pt x="0" y="19050"/>
                </a:lnTo>
                <a:lnTo>
                  <a:pt x="6934200" y="19050"/>
                </a:lnTo>
                <a:lnTo>
                  <a:pt x="69342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87040">
              <a:lnSpc>
                <a:spcPct val="100000"/>
              </a:lnSpc>
              <a:spcBef>
                <a:spcPts val="100"/>
              </a:spcBef>
            </a:pPr>
            <a:r>
              <a:rPr dirty="0" u="none" spc="-10">
                <a:solidFill>
                  <a:srgbClr val="313131"/>
                </a:solidFill>
              </a:rPr>
              <a:t>Questions?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066799" cy="1066799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46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If</a:t>
            </a:r>
            <a:r>
              <a:rPr dirty="0" spc="-5"/>
              <a:t> </a:t>
            </a:r>
            <a:r>
              <a:rPr dirty="0"/>
              <a:t>you</a:t>
            </a:r>
            <a:r>
              <a:rPr dirty="0" spc="-5"/>
              <a:t> </a:t>
            </a:r>
            <a:r>
              <a:rPr dirty="0"/>
              <a:t>have</a:t>
            </a:r>
            <a:r>
              <a:rPr dirty="0" spc="-15"/>
              <a:t> </a:t>
            </a:r>
            <a:r>
              <a:rPr dirty="0"/>
              <a:t>any</a:t>
            </a:r>
            <a:r>
              <a:rPr dirty="0" spc="-10"/>
              <a:t> </a:t>
            </a:r>
            <a:r>
              <a:rPr dirty="0"/>
              <a:t>unusual</a:t>
            </a:r>
            <a:r>
              <a:rPr dirty="0" spc="-15"/>
              <a:t> </a:t>
            </a:r>
            <a:r>
              <a:rPr dirty="0"/>
              <a:t>situations</a:t>
            </a:r>
            <a:r>
              <a:rPr dirty="0" spc="-25"/>
              <a:t> </a:t>
            </a:r>
            <a:r>
              <a:rPr dirty="0"/>
              <a:t>or</a:t>
            </a:r>
            <a:r>
              <a:rPr dirty="0" spc="-5"/>
              <a:t> </a:t>
            </a:r>
            <a:r>
              <a:rPr dirty="0"/>
              <a:t>are</a:t>
            </a:r>
            <a:r>
              <a:rPr dirty="0" spc="-10"/>
              <a:t> </a:t>
            </a:r>
            <a:r>
              <a:rPr dirty="0"/>
              <a:t>unsure</a:t>
            </a:r>
            <a:r>
              <a:rPr dirty="0" spc="-10"/>
              <a:t> </a:t>
            </a:r>
            <a:r>
              <a:rPr dirty="0"/>
              <a:t>how</a:t>
            </a:r>
            <a:r>
              <a:rPr dirty="0" spc="5"/>
              <a:t> </a:t>
            </a:r>
            <a:r>
              <a:rPr dirty="0" spc="-25"/>
              <a:t>to </a:t>
            </a:r>
            <a:r>
              <a:rPr dirty="0"/>
              <a:t>effectively</a:t>
            </a:r>
            <a:r>
              <a:rPr dirty="0" spc="-50"/>
              <a:t> </a:t>
            </a:r>
            <a:r>
              <a:rPr dirty="0"/>
              <a:t>apply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guidance</a:t>
            </a:r>
            <a:r>
              <a:rPr dirty="0" spc="-35"/>
              <a:t> </a:t>
            </a:r>
            <a:r>
              <a:rPr dirty="0"/>
              <a:t>contained</a:t>
            </a:r>
            <a:r>
              <a:rPr dirty="0" spc="-40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/>
              <a:t>DAO,</a:t>
            </a:r>
            <a:r>
              <a:rPr dirty="0" spc="-10"/>
              <a:t> please </a:t>
            </a:r>
            <a:r>
              <a:rPr dirty="0"/>
              <a:t>do</a:t>
            </a:r>
            <a:r>
              <a:rPr dirty="0" spc="-15"/>
              <a:t> </a:t>
            </a:r>
            <a:r>
              <a:rPr dirty="0"/>
              <a:t>not</a:t>
            </a:r>
            <a:r>
              <a:rPr dirty="0" spc="-25"/>
              <a:t> </a:t>
            </a:r>
            <a:r>
              <a:rPr dirty="0"/>
              <a:t>hesitate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contact</a:t>
            </a:r>
            <a:r>
              <a:rPr dirty="0" spc="-30"/>
              <a:t> </a:t>
            </a:r>
            <a:r>
              <a:rPr dirty="0"/>
              <a:t>your</a:t>
            </a:r>
            <a:r>
              <a:rPr dirty="0" spc="-20"/>
              <a:t> </a:t>
            </a:r>
            <a:r>
              <a:rPr dirty="0"/>
              <a:t>servicing</a:t>
            </a:r>
            <a:r>
              <a:rPr dirty="0" spc="-25"/>
              <a:t> </a:t>
            </a:r>
            <a:r>
              <a:rPr dirty="0"/>
              <a:t>security</a:t>
            </a:r>
            <a:r>
              <a:rPr dirty="0" spc="-35"/>
              <a:t> </a:t>
            </a:r>
            <a:r>
              <a:rPr dirty="0"/>
              <a:t>office</a:t>
            </a:r>
            <a:r>
              <a:rPr dirty="0" spc="-20"/>
              <a:t> </a:t>
            </a:r>
            <a:r>
              <a:rPr dirty="0" spc="-25"/>
              <a:t>for </a:t>
            </a:r>
            <a:r>
              <a:rPr dirty="0"/>
              <a:t>additional</a:t>
            </a:r>
            <a:r>
              <a:rPr dirty="0" spc="-30"/>
              <a:t> </a:t>
            </a:r>
            <a:r>
              <a:rPr dirty="0"/>
              <a:t>guidance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10"/>
              <a:t>assistance.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 spc="-25"/>
              <a:t>24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4746" rIns="0" bIns="0" rtlCol="0" vert="horz">
            <a:spAutoFit/>
          </a:bodyPr>
          <a:lstStyle/>
          <a:p>
            <a:pPr marL="12700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68527" y="1902967"/>
            <a:ext cx="7423784" cy="35642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Day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day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access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requests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issues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-</a:t>
            </a:r>
            <a:r>
              <a:rPr dirty="0" sz="1800" spc="4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Field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Servicing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Security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Offices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(FSSO)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870585" indent="-229235">
              <a:lnSpc>
                <a:spcPct val="100000"/>
              </a:lnSpc>
              <a:spcBef>
                <a:spcPts val="5"/>
              </a:spcBef>
              <a:buClr>
                <a:srgbClr val="5F5F5F"/>
              </a:buClr>
              <a:buFont typeface="Wingdings"/>
              <a:buChar char=""/>
              <a:tabLst>
                <a:tab pos="871219" algn="l"/>
              </a:tabLst>
            </a:pPr>
            <a:r>
              <a:rPr dirty="0" sz="1800">
                <a:latin typeface="Times New Roman"/>
                <a:cs typeface="Times New Roman"/>
              </a:rPr>
              <a:t>Eastern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Region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Security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Office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(ERSO):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301-713-</a:t>
            </a:r>
            <a:r>
              <a:rPr dirty="0" sz="1800" spc="-20">
                <a:latin typeface="Times New Roman"/>
                <a:cs typeface="Times New Roman"/>
              </a:rPr>
              <a:t>0954</a:t>
            </a:r>
            <a:endParaRPr sz="1800">
              <a:latin typeface="Times New Roman"/>
              <a:cs typeface="Times New Roman"/>
            </a:endParaRPr>
          </a:p>
          <a:p>
            <a:pPr marL="870585" indent="-229235">
              <a:lnSpc>
                <a:spcPct val="100000"/>
              </a:lnSpc>
              <a:spcBef>
                <a:spcPts val="215"/>
              </a:spcBef>
              <a:buClr>
                <a:srgbClr val="5F5F5F"/>
              </a:buClr>
              <a:buFont typeface="Wingdings"/>
              <a:buChar char=""/>
              <a:tabLst>
                <a:tab pos="871219" algn="l"/>
              </a:tabLst>
            </a:pPr>
            <a:r>
              <a:rPr dirty="0" sz="1800">
                <a:latin typeface="Times New Roman"/>
                <a:cs typeface="Times New Roman"/>
              </a:rPr>
              <a:t>Western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Region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Security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Office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(WRSO):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206-526-</a:t>
            </a:r>
            <a:r>
              <a:rPr dirty="0" sz="1800" spc="-20">
                <a:latin typeface="Times New Roman"/>
                <a:cs typeface="Times New Roman"/>
              </a:rPr>
              <a:t>6653</a:t>
            </a:r>
            <a:endParaRPr sz="1800">
              <a:latin typeface="Times New Roman"/>
              <a:cs typeface="Times New Roman"/>
            </a:endParaRPr>
          </a:p>
          <a:p>
            <a:pPr marL="870585" indent="-229235">
              <a:lnSpc>
                <a:spcPct val="100000"/>
              </a:lnSpc>
              <a:spcBef>
                <a:spcPts val="215"/>
              </a:spcBef>
              <a:buClr>
                <a:srgbClr val="5F5F5F"/>
              </a:buClr>
              <a:buFont typeface="Wingdings"/>
              <a:buChar char=""/>
              <a:tabLst>
                <a:tab pos="871219" algn="l"/>
              </a:tabLst>
            </a:pPr>
            <a:r>
              <a:rPr dirty="0" sz="1800">
                <a:latin typeface="Times New Roman"/>
                <a:cs typeface="Times New Roman"/>
              </a:rPr>
              <a:t>NIST: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301-975-</a:t>
            </a:r>
            <a:r>
              <a:rPr dirty="0" sz="1800" spc="-20">
                <a:latin typeface="Times New Roman"/>
                <a:cs typeface="Times New Roman"/>
              </a:rPr>
              <a:t>3304</a:t>
            </a:r>
            <a:endParaRPr sz="1800">
              <a:latin typeface="Times New Roman"/>
              <a:cs typeface="Times New Roman"/>
            </a:endParaRPr>
          </a:p>
          <a:p>
            <a:pPr marL="870585" indent="-229235">
              <a:lnSpc>
                <a:spcPct val="100000"/>
              </a:lnSpc>
              <a:spcBef>
                <a:spcPts val="215"/>
              </a:spcBef>
              <a:buClr>
                <a:srgbClr val="5F5F5F"/>
              </a:buClr>
              <a:buFont typeface="Wingdings"/>
              <a:buChar char=""/>
              <a:tabLst>
                <a:tab pos="871219" algn="l"/>
              </a:tabLst>
            </a:pPr>
            <a:r>
              <a:rPr dirty="0" sz="1800" spc="-10">
                <a:latin typeface="Times New Roman"/>
                <a:cs typeface="Times New Roman"/>
              </a:rPr>
              <a:t>Census</a:t>
            </a:r>
            <a:endParaRPr sz="1800">
              <a:latin typeface="Times New Roman"/>
              <a:cs typeface="Times New Roman"/>
            </a:endParaRPr>
          </a:p>
          <a:p>
            <a:pPr lvl="1" marL="1327785" indent="-229235">
              <a:lnSpc>
                <a:spcPct val="100000"/>
              </a:lnSpc>
              <a:spcBef>
                <a:spcPts val="215"/>
              </a:spcBef>
              <a:buClr>
                <a:srgbClr val="5F5F5F"/>
              </a:buClr>
              <a:buFont typeface="Wingdings"/>
              <a:buChar char=""/>
              <a:tabLst>
                <a:tab pos="1328420" algn="l"/>
              </a:tabLst>
            </a:pPr>
            <a:r>
              <a:rPr dirty="0" sz="1800">
                <a:latin typeface="Times New Roman"/>
                <a:cs typeface="Times New Roman"/>
              </a:rPr>
              <a:t>Suitland</a:t>
            </a:r>
            <a:r>
              <a:rPr dirty="0" sz="1800" spc="43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301-763-</a:t>
            </a:r>
            <a:r>
              <a:rPr dirty="0" sz="1800" spc="-20">
                <a:latin typeface="Times New Roman"/>
                <a:cs typeface="Times New Roman"/>
              </a:rPr>
              <a:t>1716</a:t>
            </a:r>
            <a:endParaRPr sz="1800">
              <a:latin typeface="Times New Roman"/>
              <a:cs typeface="Times New Roman"/>
            </a:endParaRPr>
          </a:p>
          <a:p>
            <a:pPr lvl="1" marL="1327785" indent="-229235">
              <a:lnSpc>
                <a:spcPct val="100000"/>
              </a:lnSpc>
              <a:spcBef>
                <a:spcPts val="219"/>
              </a:spcBef>
              <a:buClr>
                <a:srgbClr val="5F5F5F"/>
              </a:buClr>
              <a:buFont typeface="Wingdings"/>
              <a:buChar char=""/>
              <a:tabLst>
                <a:tab pos="1328420" algn="l"/>
              </a:tabLst>
            </a:pPr>
            <a:r>
              <a:rPr dirty="0" sz="1800">
                <a:latin typeface="Times New Roman"/>
                <a:cs typeface="Times New Roman"/>
              </a:rPr>
              <a:t>Jeffersonville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812-218-</a:t>
            </a:r>
            <a:r>
              <a:rPr dirty="0" sz="1800" spc="-20">
                <a:latin typeface="Times New Roman"/>
                <a:cs typeface="Times New Roman"/>
              </a:rPr>
              <a:t>3595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318516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Times New Roman"/>
                <a:cs typeface="Times New Roman"/>
              </a:rPr>
              <a:t>Suspicious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activity:</a:t>
            </a:r>
            <a:endParaRPr sz="1800">
              <a:latin typeface="Times New Roman"/>
              <a:cs typeface="Times New Roman"/>
            </a:endParaRPr>
          </a:p>
          <a:p>
            <a:pPr algn="ctr" marL="467359" marR="402590">
              <a:lnSpc>
                <a:spcPts val="1939"/>
              </a:lnSpc>
              <a:spcBef>
                <a:spcPts val="459"/>
              </a:spcBef>
            </a:pPr>
            <a:r>
              <a:rPr dirty="0" sz="1800">
                <a:latin typeface="Times New Roman"/>
                <a:cs typeface="Times New Roman"/>
              </a:rPr>
              <a:t>Eric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Geddis,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Program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Manager,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Foreign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Access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Management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Program: </a:t>
            </a:r>
            <a:r>
              <a:rPr dirty="0" u="sng" sz="1800" spc="-1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Times New Roman"/>
                <a:cs typeface="Times New Roman"/>
                <a:hlinkClick r:id="rId2"/>
              </a:rPr>
              <a:t>egeddis@doc.gov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105" y="1106678"/>
            <a:ext cx="69596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5420" algn="l"/>
                <a:tab pos="6946265" algn="l"/>
              </a:tabLst>
            </a:pPr>
            <a:r>
              <a:rPr dirty="0"/>
              <a:t>	OSY</a:t>
            </a:r>
            <a:r>
              <a:rPr dirty="0" spc="-10"/>
              <a:t> </a:t>
            </a:r>
            <a:r>
              <a:rPr dirty="0"/>
              <a:t>Points</a:t>
            </a:r>
            <a:r>
              <a:rPr dirty="0" spc="-10"/>
              <a:t> </a:t>
            </a:r>
            <a:r>
              <a:rPr dirty="0"/>
              <a:t>of </a:t>
            </a:r>
            <a:r>
              <a:rPr dirty="0" spc="-10"/>
              <a:t>Contact</a:t>
            </a:r>
            <a:r>
              <a:rPr dirty="0"/>
              <a:t>	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791" y="266700"/>
            <a:ext cx="1142999" cy="1142999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 spc="-25"/>
              <a:t>24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4746" rIns="0" bIns="0" rtlCol="0" vert="horz">
            <a:spAutoFit/>
          </a:bodyPr>
          <a:lstStyle/>
          <a:p>
            <a:pPr marL="12700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45465">
              <a:lnSpc>
                <a:spcPct val="100000"/>
              </a:lnSpc>
              <a:spcBef>
                <a:spcPts val="100"/>
              </a:spcBef>
            </a:pPr>
            <a:r>
              <a:rPr dirty="0" spc="415"/>
              <a:t> </a:t>
            </a:r>
            <a:r>
              <a:rPr dirty="0"/>
              <a:t>Departmental Sponsor</a:t>
            </a:r>
            <a:r>
              <a:rPr dirty="0" spc="-15"/>
              <a:t> </a:t>
            </a:r>
            <a:r>
              <a:rPr dirty="0" spc="-10"/>
              <a:t>Responsibiliti</a:t>
            </a:r>
            <a:r>
              <a:rPr dirty="0" u="none" spc="-10"/>
              <a:t>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21360" y="1774952"/>
            <a:ext cx="7922259" cy="4122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34895" marR="556260" indent="-17703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following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slide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has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Department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Sponsor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Training </a:t>
            </a:r>
            <a:r>
              <a:rPr dirty="0" sz="2400">
                <a:latin typeface="Times New Roman"/>
                <a:cs typeface="Times New Roman"/>
              </a:rPr>
              <a:t>Acknowledgement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Statement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>
                <a:latin typeface="Times New Roman"/>
                <a:cs typeface="Times New Roman"/>
              </a:rPr>
              <a:t>Please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print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Acknowledgement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Statement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then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save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scan</a:t>
            </a:r>
            <a:endParaRPr sz="2400">
              <a:latin typeface="Times New Roman"/>
              <a:cs typeface="Times New Roman"/>
            </a:endParaRPr>
          </a:p>
          <a:p>
            <a:pPr marL="266954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to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your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servicing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office.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dirty="0" u="sng" sz="2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</a:t>
            </a:r>
            <a:r>
              <a:rPr dirty="0" u="sng" sz="2400" spc="-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</a:t>
            </a:r>
            <a:r>
              <a:rPr dirty="0" u="sng" sz="2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SAVE</a:t>
            </a:r>
            <a:r>
              <a:rPr dirty="0" u="sng" sz="2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WITH</a:t>
            </a:r>
            <a:r>
              <a:rPr dirty="0" u="sng" sz="2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dirty="0" u="sng" sz="2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FILE</a:t>
            </a:r>
            <a:r>
              <a:rPr dirty="0" u="sng" sz="2400" spc="-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NAME!</a:t>
            </a:r>
            <a:endParaRPr sz="2400">
              <a:latin typeface="Times New Roman"/>
              <a:cs typeface="Times New Roman"/>
            </a:endParaRPr>
          </a:p>
          <a:p>
            <a:pPr algn="ctr" marL="1537970" marR="1528445" indent="75565">
              <a:lnSpc>
                <a:spcPct val="120000"/>
              </a:lnSpc>
            </a:pPr>
            <a:r>
              <a:rPr dirty="0" sz="2400" b="1" i="1">
                <a:latin typeface="Times New Roman"/>
                <a:cs typeface="Times New Roman"/>
              </a:rPr>
              <a:t>Please</a:t>
            </a:r>
            <a:r>
              <a:rPr dirty="0" sz="2400" spc="-2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save</a:t>
            </a:r>
            <a:r>
              <a:rPr dirty="0" sz="2400" spc="-2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the</a:t>
            </a:r>
            <a:r>
              <a:rPr dirty="0" sz="2400" spc="-1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document</a:t>
            </a:r>
            <a:r>
              <a:rPr dirty="0" sz="2400" spc="-2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with</a:t>
            </a:r>
            <a:r>
              <a:rPr dirty="0" sz="2400" spc="-15" b="1" i="1">
                <a:latin typeface="Times New Roman"/>
                <a:cs typeface="Times New Roman"/>
              </a:rPr>
              <a:t> </a:t>
            </a:r>
            <a:r>
              <a:rPr dirty="0" sz="2400" spc="-20" b="1" i="1">
                <a:latin typeface="Times New Roman"/>
                <a:cs typeface="Times New Roman"/>
              </a:rPr>
              <a:t>your</a:t>
            </a:r>
            <a:r>
              <a:rPr dirty="0" sz="2400" spc="-2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full</a:t>
            </a:r>
            <a:r>
              <a:rPr dirty="0" sz="2400" spc="-1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name</a:t>
            </a:r>
            <a:r>
              <a:rPr dirty="0" sz="2400" spc="-1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and</a:t>
            </a:r>
            <a:r>
              <a:rPr dirty="0" sz="2400" spc="-1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date</a:t>
            </a:r>
            <a:r>
              <a:rPr dirty="0" sz="2400" spc="-1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of</a:t>
            </a:r>
            <a:r>
              <a:rPr dirty="0" sz="2400" spc="-1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completion</a:t>
            </a:r>
            <a:r>
              <a:rPr dirty="0" sz="2400" spc="-20" b="1" i="1">
                <a:latin typeface="Times New Roman"/>
                <a:cs typeface="Times New Roman"/>
              </a:rPr>
              <a:t> </a:t>
            </a:r>
            <a:r>
              <a:rPr dirty="0" sz="2400" spc="-10" b="1" i="1">
                <a:latin typeface="Times New Roman"/>
                <a:cs typeface="Times New Roman"/>
              </a:rPr>
              <a:t>only. </a:t>
            </a:r>
            <a:r>
              <a:rPr dirty="0" sz="2400" b="1">
                <a:latin typeface="Times New Roman"/>
                <a:cs typeface="Times New Roman"/>
              </a:rPr>
              <a:t>(Jane</a:t>
            </a:r>
            <a:r>
              <a:rPr dirty="0" sz="2400" spc="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Doe</a:t>
            </a:r>
            <a:r>
              <a:rPr dirty="0" sz="2400" spc="1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11-13-2021)</a:t>
            </a:r>
            <a:endParaRPr sz="2400">
              <a:latin typeface="Times New Roman"/>
              <a:cs typeface="Times New Roman"/>
            </a:endParaRPr>
          </a:p>
          <a:p>
            <a:pPr marL="802005" marR="69850" indent="-723900">
              <a:lnSpc>
                <a:spcPct val="100000"/>
              </a:lnSpc>
              <a:spcBef>
                <a:spcPts val="575"/>
              </a:spcBef>
            </a:pP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Sponsor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training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is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required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on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yearly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basis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order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be </a:t>
            </a:r>
            <a:r>
              <a:rPr dirty="0" sz="2400">
                <a:latin typeface="Times New Roman"/>
                <a:cs typeface="Times New Roman"/>
              </a:rPr>
              <a:t>eligible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perform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duties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Department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Sponsor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066799" cy="106587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602739" y="6276847"/>
            <a:ext cx="224154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141708" y="6349996"/>
            <a:ext cx="282956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solidFill>
                  <a:srgbClr val="313131"/>
                </a:solidFill>
                <a:latin typeface="Times New Roman"/>
                <a:cs typeface="Times New Roman"/>
              </a:rPr>
              <a:t>Security</a:t>
            </a:r>
            <a:r>
              <a:rPr dirty="0" sz="1400" spc="-50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3131"/>
                </a:solidFill>
                <a:latin typeface="Times New Roman"/>
                <a:cs typeface="Times New Roman"/>
              </a:rPr>
              <a:t>is</a:t>
            </a:r>
            <a:r>
              <a:rPr dirty="0" sz="1400" spc="-55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3131"/>
                </a:solidFill>
                <a:latin typeface="Times New Roman"/>
                <a:cs typeface="Times New Roman"/>
              </a:rPr>
              <a:t>Everyone's</a:t>
            </a:r>
            <a:r>
              <a:rPr dirty="0" sz="1400" spc="-35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313131"/>
                </a:solidFill>
                <a:latin typeface="Times New Roman"/>
                <a:cs typeface="Times New Roman"/>
              </a:rPr>
              <a:t>Responsibility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fast">
    <p:blinds dir="horz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14805" y="1610105"/>
            <a:ext cx="6934200" cy="19050"/>
          </a:xfrm>
          <a:custGeom>
            <a:avLst/>
            <a:gdLst/>
            <a:ahLst/>
            <a:cxnLst/>
            <a:rect l="l" t="t" r="r" b="b"/>
            <a:pathLst>
              <a:path w="6934200" h="19050">
                <a:moveTo>
                  <a:pt x="6934200" y="0"/>
                </a:moveTo>
                <a:lnTo>
                  <a:pt x="0" y="0"/>
                </a:lnTo>
                <a:lnTo>
                  <a:pt x="0" y="19050"/>
                </a:lnTo>
                <a:lnTo>
                  <a:pt x="6934200" y="19050"/>
                </a:lnTo>
                <a:lnTo>
                  <a:pt x="69342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990599" cy="9905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8387" y="416888"/>
            <a:ext cx="496443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363855">
              <a:lnSpc>
                <a:spcPct val="100000"/>
              </a:lnSpc>
              <a:spcBef>
                <a:spcPts val="100"/>
              </a:spcBef>
            </a:pPr>
            <a:r>
              <a:rPr dirty="0" u="none"/>
              <a:t>Departmental</a:t>
            </a:r>
            <a:r>
              <a:rPr dirty="0" u="none" spc="-15"/>
              <a:t> </a:t>
            </a:r>
            <a:r>
              <a:rPr dirty="0" u="none" spc="-10"/>
              <a:t>Sponsor </a:t>
            </a:r>
            <a:r>
              <a:rPr dirty="0" u="none"/>
              <a:t>Training</a:t>
            </a:r>
            <a:r>
              <a:rPr dirty="0" u="none" spc="-15"/>
              <a:t> </a:t>
            </a:r>
            <a:r>
              <a:rPr dirty="0" u="none" spc="-10"/>
              <a:t>Acknowledgment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535940" y="2007361"/>
            <a:ext cx="807402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Times New Roman"/>
                <a:cs typeface="Times New Roman"/>
              </a:rPr>
              <a:t>My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signature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below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indicates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that I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have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read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or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have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been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briefed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understand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Department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Commerce,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Office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10">
                <a:latin typeface="Times New Roman"/>
                <a:cs typeface="Times New Roman"/>
              </a:rPr>
              <a:t> Security,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Sponsor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Training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Briefing.</a:t>
            </a:r>
            <a:r>
              <a:rPr dirty="0" sz="1600" spc="38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am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aware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that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any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questions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have </a:t>
            </a:r>
            <a:r>
              <a:rPr dirty="0" sz="1600">
                <a:latin typeface="Times New Roman"/>
                <a:cs typeface="Times New Roman"/>
              </a:rPr>
              <a:t>concerning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 contents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this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briefing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should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directed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 my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servicing security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office.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12140" y="3378200"/>
            <a:ext cx="7272655" cy="2052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8365" algn="l"/>
              </a:tabLst>
            </a:pPr>
            <a:r>
              <a:rPr dirty="0" sz="1800">
                <a:latin typeface="Times New Roman"/>
                <a:cs typeface="Times New Roman"/>
              </a:rPr>
              <a:t>Print Name: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259320" algn="l"/>
              </a:tabLst>
            </a:pPr>
            <a:r>
              <a:rPr dirty="0" sz="1800">
                <a:latin typeface="Times New Roman"/>
                <a:cs typeface="Times New Roman"/>
              </a:rPr>
              <a:t>Bureau Office: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800">
              <a:latin typeface="Times New Roman"/>
              <a:cs typeface="Times New Roman"/>
            </a:endParaRPr>
          </a:p>
          <a:p>
            <a:pPr marL="12700" marR="56515">
              <a:lnSpc>
                <a:spcPct val="194400"/>
              </a:lnSpc>
              <a:spcBef>
                <a:spcPts val="605"/>
              </a:spcBef>
              <a:tabLst>
                <a:tab pos="7143115" algn="l"/>
                <a:tab pos="7207884" algn="l"/>
              </a:tabLst>
            </a:pPr>
            <a:r>
              <a:rPr dirty="0" sz="1800" spc="-20">
                <a:latin typeface="Times New Roman"/>
                <a:cs typeface="Times New Roman"/>
              </a:rPr>
              <a:t>Work </a:t>
            </a:r>
            <a:r>
              <a:rPr dirty="0" sz="1800">
                <a:latin typeface="Times New Roman"/>
                <a:cs typeface="Times New Roman"/>
              </a:rPr>
              <a:t>Phone: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sz="1800">
                <a:latin typeface="Times New Roman"/>
                <a:cs typeface="Times New Roman"/>
              </a:rPr>
              <a:t> Signature and Date: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2140" y="5743447"/>
            <a:ext cx="763079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Times New Roman"/>
                <a:cs typeface="Times New Roman"/>
              </a:rPr>
              <a:t>Collection</a:t>
            </a:r>
            <a:r>
              <a:rPr dirty="0" sz="1000" spc="-2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of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this</a:t>
            </a:r>
            <a:r>
              <a:rPr dirty="0" sz="1000" spc="-2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information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is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authorized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by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Executive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Order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9397,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10450,</a:t>
            </a:r>
            <a:r>
              <a:rPr dirty="0" sz="1000" spc="-3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12356;</a:t>
            </a:r>
            <a:r>
              <a:rPr dirty="0" sz="1000" spc="-3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USC</a:t>
            </a:r>
            <a:r>
              <a:rPr dirty="0" sz="1000" spc="-2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301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and 7531-532;</a:t>
            </a:r>
            <a:r>
              <a:rPr dirty="0" sz="1000" spc="-3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15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USC</a:t>
            </a:r>
            <a:r>
              <a:rPr dirty="0" sz="1000" spc="-2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1501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et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seq;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and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44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USC</a:t>
            </a:r>
            <a:r>
              <a:rPr dirty="0" sz="1000" spc="-20">
                <a:latin typeface="Times New Roman"/>
                <a:cs typeface="Times New Roman"/>
              </a:rPr>
              <a:t> 3101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602739" y="6276847"/>
            <a:ext cx="224154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370388" y="6298686"/>
            <a:ext cx="282956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solidFill>
                  <a:srgbClr val="313131"/>
                </a:solidFill>
                <a:latin typeface="Times New Roman"/>
                <a:cs typeface="Times New Roman"/>
              </a:rPr>
              <a:t>Security</a:t>
            </a:r>
            <a:r>
              <a:rPr dirty="0" sz="1400" spc="-50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3131"/>
                </a:solidFill>
                <a:latin typeface="Times New Roman"/>
                <a:cs typeface="Times New Roman"/>
              </a:rPr>
              <a:t>is</a:t>
            </a:r>
            <a:r>
              <a:rPr dirty="0" sz="1400" spc="-55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3131"/>
                </a:solidFill>
                <a:latin typeface="Times New Roman"/>
                <a:cs typeface="Times New Roman"/>
              </a:rPr>
              <a:t>Everyone's</a:t>
            </a:r>
            <a:r>
              <a:rPr dirty="0" sz="1400" spc="-35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313131"/>
                </a:solidFill>
                <a:latin typeface="Times New Roman"/>
                <a:cs typeface="Times New Roman"/>
              </a:rPr>
              <a:t>Responsibility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4800" y="292608"/>
            <a:ext cx="7744459" cy="1460500"/>
            <a:chOff x="304800" y="292608"/>
            <a:chExt cx="7744459" cy="1460500"/>
          </a:xfrm>
        </p:grpSpPr>
        <p:sp>
          <p:nvSpPr>
            <p:cNvPr id="3" name="object 3" descr=""/>
            <p:cNvSpPr/>
            <p:nvPr/>
          </p:nvSpPr>
          <p:spPr>
            <a:xfrm>
              <a:off x="1114805" y="1610105"/>
              <a:ext cx="6934200" cy="19050"/>
            </a:xfrm>
            <a:custGeom>
              <a:avLst/>
              <a:gdLst/>
              <a:ahLst/>
              <a:cxnLst/>
              <a:rect l="l" t="t" r="r" b="b"/>
              <a:pathLst>
                <a:path w="6934200" h="19050">
                  <a:moveTo>
                    <a:pt x="693420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6934200" y="19050"/>
                  </a:lnTo>
                  <a:lnTo>
                    <a:pt x="69342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92608"/>
              <a:ext cx="1459991" cy="1459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83970">
              <a:lnSpc>
                <a:spcPct val="100000"/>
              </a:lnSpc>
              <a:spcBef>
                <a:spcPts val="100"/>
              </a:spcBef>
            </a:pPr>
            <a:r>
              <a:rPr dirty="0" u="none">
                <a:solidFill>
                  <a:srgbClr val="202429"/>
                </a:solidFill>
                <a:latin typeface="Arial"/>
                <a:cs typeface="Arial"/>
              </a:rPr>
              <a:t>What</a:t>
            </a:r>
            <a:r>
              <a:rPr dirty="0" u="none" spc="-25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dirty="0" u="none">
                <a:solidFill>
                  <a:srgbClr val="202429"/>
                </a:solidFill>
                <a:latin typeface="Arial"/>
                <a:cs typeface="Arial"/>
              </a:rPr>
              <a:t>is</a:t>
            </a:r>
            <a:r>
              <a:rPr dirty="0" u="none" spc="-5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dirty="0" u="none">
                <a:solidFill>
                  <a:srgbClr val="202429"/>
                </a:solidFill>
                <a:latin typeface="Arial"/>
                <a:cs typeface="Arial"/>
              </a:rPr>
              <a:t>a</a:t>
            </a:r>
            <a:r>
              <a:rPr dirty="0" u="none" spc="-15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dirty="0" u="none">
                <a:solidFill>
                  <a:srgbClr val="202429"/>
                </a:solidFill>
                <a:latin typeface="Arial"/>
                <a:cs typeface="Arial"/>
              </a:rPr>
              <a:t>departmental</a:t>
            </a:r>
            <a:r>
              <a:rPr dirty="0" u="none" spc="-2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dirty="0" u="none" spc="-10">
                <a:solidFill>
                  <a:srgbClr val="202429"/>
                </a:solidFill>
                <a:latin typeface="Arial"/>
                <a:cs typeface="Arial"/>
              </a:rPr>
              <a:t>sponsor?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 spc="-5"/>
              <a:t>6</a:t>
            </a:fld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0851" rIns="0" bIns="0" rtlCol="0" vert="horz">
            <a:spAutoFit/>
          </a:bodyPr>
          <a:lstStyle/>
          <a:p>
            <a:pPr marL="16446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069339" y="2301761"/>
            <a:ext cx="6744970" cy="224282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75"/>
              </a:spcBef>
            </a:pP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Department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Commerce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(DOC)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U.S.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citizen</a:t>
            </a:r>
            <a:r>
              <a:rPr dirty="0" sz="1800" spc="-10">
                <a:latin typeface="Arial"/>
                <a:cs typeface="Arial"/>
              </a:rPr>
              <a:t> employee </a:t>
            </a:r>
            <a:r>
              <a:rPr dirty="0" sz="1800">
                <a:latin typeface="Arial"/>
                <a:cs typeface="Arial"/>
              </a:rPr>
              <a:t>designated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writing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responsible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security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oversight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all </a:t>
            </a:r>
            <a:r>
              <a:rPr dirty="0" sz="1800">
                <a:latin typeface="Arial"/>
                <a:cs typeface="Arial"/>
              </a:rPr>
              <a:t>activities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associated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foreign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visit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taking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all </a:t>
            </a:r>
            <a:r>
              <a:rPr dirty="0" sz="1800">
                <a:latin typeface="Arial"/>
                <a:cs typeface="Arial"/>
              </a:rPr>
              <a:t>reasonable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steps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comply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this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Order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10">
                <a:latin typeface="Arial"/>
                <a:cs typeface="Arial"/>
              </a:rPr>
              <a:t> bureau </a:t>
            </a:r>
            <a:r>
              <a:rPr dirty="0" sz="1800">
                <a:latin typeface="Arial"/>
                <a:cs typeface="Arial"/>
              </a:rPr>
              <a:t>implementing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instructions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safeguard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classified,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CUI,</a:t>
            </a:r>
            <a:r>
              <a:rPr dirty="0" sz="1800" spc="-10">
                <a:latin typeface="Arial"/>
                <a:cs typeface="Arial"/>
              </a:rPr>
              <a:t> proprietary,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not-for-</a:t>
            </a:r>
            <a:r>
              <a:rPr dirty="0" sz="1800">
                <a:latin typeface="Arial"/>
                <a:cs typeface="Arial"/>
              </a:rPr>
              <a:t>public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release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data,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information,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technology,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source</a:t>
            </a:r>
            <a:r>
              <a:rPr dirty="0" sz="1800" spc="5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code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software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unauthorized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physical,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visual,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10">
                <a:latin typeface="Arial"/>
                <a:cs typeface="Arial"/>
              </a:rPr>
              <a:t> logical </a:t>
            </a:r>
            <a:r>
              <a:rPr dirty="0" sz="1800">
                <a:latin typeface="Arial"/>
                <a:cs typeface="Arial"/>
              </a:rPr>
              <a:t>access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Foreign</a:t>
            </a:r>
            <a:r>
              <a:rPr dirty="0" sz="1800" spc="-10">
                <a:latin typeface="Arial"/>
                <a:cs typeface="Arial"/>
              </a:rPr>
              <a:t> National.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14805" y="1610105"/>
            <a:ext cx="6934200" cy="19050"/>
          </a:xfrm>
          <a:custGeom>
            <a:avLst/>
            <a:gdLst/>
            <a:ahLst/>
            <a:cxnLst/>
            <a:rect l="l" t="t" r="r" b="b"/>
            <a:pathLst>
              <a:path w="6934200" h="19050">
                <a:moveTo>
                  <a:pt x="6934200" y="0"/>
                </a:moveTo>
                <a:lnTo>
                  <a:pt x="0" y="0"/>
                </a:lnTo>
                <a:lnTo>
                  <a:pt x="0" y="19050"/>
                </a:lnTo>
                <a:lnTo>
                  <a:pt x="6934200" y="19050"/>
                </a:lnTo>
                <a:lnTo>
                  <a:pt x="69342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5298" y="561827"/>
            <a:ext cx="4690745" cy="1014730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881380" marR="5080" indent="-868680">
              <a:lnSpc>
                <a:spcPts val="3950"/>
              </a:lnSpc>
              <a:spcBef>
                <a:spcPts val="85"/>
              </a:spcBef>
            </a:pPr>
            <a:r>
              <a:rPr dirty="0" u="none" sz="3200">
                <a:solidFill>
                  <a:srgbClr val="202429"/>
                </a:solidFill>
                <a:latin typeface="Arial"/>
                <a:cs typeface="Arial"/>
              </a:rPr>
              <a:t>Who</a:t>
            </a:r>
            <a:r>
              <a:rPr dirty="0" u="none" sz="3200" spc="-65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dirty="0" u="none" sz="3200">
                <a:solidFill>
                  <a:srgbClr val="202429"/>
                </a:solidFill>
                <a:latin typeface="Arial"/>
                <a:cs typeface="Arial"/>
              </a:rPr>
              <a:t>is</a:t>
            </a:r>
            <a:r>
              <a:rPr dirty="0" u="none" sz="3200" spc="-65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dirty="0" u="none" sz="3200">
                <a:solidFill>
                  <a:srgbClr val="202429"/>
                </a:solidFill>
                <a:latin typeface="Arial"/>
                <a:cs typeface="Arial"/>
              </a:rPr>
              <a:t>a</a:t>
            </a:r>
            <a:r>
              <a:rPr dirty="0" u="none" sz="3200" spc="-7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dirty="0" u="none" sz="3200">
                <a:solidFill>
                  <a:srgbClr val="202429"/>
                </a:solidFill>
                <a:latin typeface="Arial"/>
                <a:cs typeface="Arial"/>
              </a:rPr>
              <a:t>Foreign</a:t>
            </a:r>
            <a:r>
              <a:rPr dirty="0" u="none" sz="3200" spc="-8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dirty="0" u="none" sz="3200" spc="-10">
                <a:solidFill>
                  <a:srgbClr val="202429"/>
                </a:solidFill>
                <a:latin typeface="Arial"/>
                <a:cs typeface="Arial"/>
              </a:rPr>
              <a:t>National Visitor/Guest?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56392" y="1817566"/>
            <a:ext cx="1287780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80"/>
              </a:lnSpc>
              <a:tabLst>
                <a:tab pos="850265" algn="l"/>
              </a:tabLst>
            </a:pPr>
            <a:r>
              <a:rPr dirty="0" sz="2000" spc="-50">
                <a:solidFill>
                  <a:srgbClr val="202429"/>
                </a:solidFill>
                <a:latin typeface="Times New Roman"/>
                <a:cs typeface="Times New Roman"/>
              </a:rPr>
              <a:t>•</a:t>
            </a:r>
            <a:r>
              <a:rPr dirty="0" sz="2000">
                <a:solidFill>
                  <a:srgbClr val="202429"/>
                </a:solidFill>
                <a:latin typeface="Times New Roman"/>
                <a:cs typeface="Times New Roman"/>
              </a:rPr>
              <a:t>	</a:t>
            </a:r>
            <a:r>
              <a:rPr dirty="0" sz="2000" spc="-25">
                <a:solidFill>
                  <a:srgbClr val="202429"/>
                </a:solidFill>
                <a:latin typeface="Times New Roman"/>
                <a:cs typeface="Times New Roman"/>
              </a:rPr>
              <a:t>Any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195752" y="1777236"/>
            <a:ext cx="602742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>
                <a:solidFill>
                  <a:srgbClr val="202429"/>
                </a:solidFill>
                <a:latin typeface="Times New Roman"/>
                <a:cs typeface="Times New Roman"/>
              </a:rPr>
              <a:t>person</a:t>
            </a:r>
            <a:r>
              <a:rPr dirty="0" sz="2000" spc="-5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02429"/>
                </a:solidFill>
                <a:latin typeface="Times New Roman"/>
                <a:cs typeface="Times New Roman"/>
              </a:rPr>
              <a:t>who</a:t>
            </a:r>
            <a:r>
              <a:rPr dirty="0" sz="2000" spc="-35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02429"/>
                </a:solidFill>
                <a:latin typeface="Times New Roman"/>
                <a:cs typeface="Times New Roman"/>
              </a:rPr>
              <a:t>is</a:t>
            </a:r>
            <a:r>
              <a:rPr dirty="0" sz="2000" spc="-5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02429"/>
                </a:solidFill>
                <a:latin typeface="Times New Roman"/>
                <a:cs typeface="Times New Roman"/>
              </a:rPr>
              <a:t>not</a:t>
            </a:r>
            <a:r>
              <a:rPr dirty="0" sz="2000" spc="-45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02429"/>
                </a:solidFill>
                <a:latin typeface="Times New Roman"/>
                <a:cs typeface="Times New Roman"/>
              </a:rPr>
              <a:t>a</a:t>
            </a:r>
            <a:r>
              <a:rPr dirty="0" sz="2000" spc="-4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02429"/>
                </a:solidFill>
                <a:latin typeface="Times New Roman"/>
                <a:cs typeface="Times New Roman"/>
              </a:rPr>
              <a:t>citizen</a:t>
            </a:r>
            <a:r>
              <a:rPr dirty="0" sz="2000" spc="-45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02429"/>
                </a:solidFill>
                <a:latin typeface="Times New Roman"/>
                <a:cs typeface="Times New Roman"/>
              </a:rPr>
              <a:t>or</a:t>
            </a:r>
            <a:r>
              <a:rPr dirty="0" sz="2000" spc="-55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02429"/>
                </a:solidFill>
                <a:latin typeface="Times New Roman"/>
                <a:cs typeface="Times New Roman"/>
              </a:rPr>
              <a:t>national</a:t>
            </a:r>
            <a:r>
              <a:rPr dirty="0" sz="2000" spc="-55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02429"/>
                </a:solidFill>
                <a:latin typeface="Times New Roman"/>
                <a:cs typeface="Times New Roman"/>
              </a:rPr>
              <a:t>of</a:t>
            </a:r>
            <a:r>
              <a:rPr dirty="0" sz="2000" spc="-45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02429"/>
                </a:solidFill>
                <a:latin typeface="Times New Roman"/>
                <a:cs typeface="Times New Roman"/>
              </a:rPr>
              <a:t>the</a:t>
            </a:r>
            <a:r>
              <a:rPr dirty="0" sz="2000" spc="-45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02429"/>
                </a:solidFill>
                <a:latin typeface="Times New Roman"/>
                <a:cs typeface="Times New Roman"/>
              </a:rPr>
              <a:t>United</a:t>
            </a:r>
            <a:r>
              <a:rPr dirty="0" sz="2000" spc="-45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202429"/>
                </a:solidFill>
                <a:latin typeface="Times New Roman"/>
                <a:cs typeface="Times New Roman"/>
              </a:rPr>
              <a:t>States.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684270" y="3451859"/>
            <a:ext cx="931544" cy="567055"/>
            <a:chOff x="3684270" y="3451859"/>
            <a:chExt cx="931544" cy="56705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4270" y="3451859"/>
              <a:ext cx="931163" cy="56692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6670" y="3800855"/>
              <a:ext cx="626363" cy="45719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3679697" y="4975860"/>
            <a:ext cx="1210945" cy="567055"/>
            <a:chOff x="3679697" y="4975860"/>
            <a:chExt cx="1210945" cy="567055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9697" y="4975860"/>
              <a:ext cx="1210817" cy="56692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2097" y="5324856"/>
              <a:ext cx="906017" cy="45719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755139" y="3513231"/>
            <a:ext cx="5582920" cy="2768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000">
                <a:latin typeface="Times New Roman"/>
                <a:cs typeface="Times New Roman"/>
              </a:rPr>
              <a:t>Foreign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National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Guest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are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those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individuals </a:t>
            </a:r>
            <a:r>
              <a:rPr dirty="0" sz="2000">
                <a:latin typeface="Times New Roman"/>
                <a:cs typeface="Times New Roman"/>
              </a:rPr>
              <a:t>accessing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Department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facilities,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assets,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activities,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or </a:t>
            </a:r>
            <a:r>
              <a:rPr dirty="0" sz="2000">
                <a:latin typeface="Times New Roman"/>
                <a:cs typeface="Times New Roman"/>
              </a:rPr>
              <a:t>resources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fifteen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(15)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or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more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calendar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days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</a:t>
            </a:r>
            <a:r>
              <a:rPr dirty="0" sz="2000" spc="-50">
                <a:latin typeface="Times New Roman"/>
                <a:cs typeface="Times New Roman"/>
              </a:rPr>
              <a:t> a </a:t>
            </a:r>
            <a:r>
              <a:rPr dirty="0" sz="2000">
                <a:latin typeface="Times New Roman"/>
                <a:cs typeface="Times New Roman"/>
              </a:rPr>
              <a:t>consecutive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twelve-</a:t>
            </a:r>
            <a:r>
              <a:rPr dirty="0" sz="2000">
                <a:latin typeface="Times New Roman"/>
                <a:cs typeface="Times New Roman"/>
              </a:rPr>
              <a:t>month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(12)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period.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8450" marR="16510" indent="-286385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000">
                <a:latin typeface="Times New Roman"/>
                <a:cs typeface="Times New Roman"/>
              </a:rPr>
              <a:t>Foreign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National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u="sng" sz="20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Visitor(s</a:t>
            </a:r>
            <a:r>
              <a:rPr dirty="0" sz="2000" spc="-20">
                <a:latin typeface="Times New Roman"/>
                <a:cs typeface="Times New Roman"/>
              </a:rPr>
              <a:t>)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are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those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individuals </a:t>
            </a:r>
            <a:r>
              <a:rPr dirty="0" sz="2000">
                <a:latin typeface="Times New Roman"/>
                <a:cs typeface="Times New Roman"/>
              </a:rPr>
              <a:t>accessing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Department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facilities,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assets,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activities,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or </a:t>
            </a:r>
            <a:r>
              <a:rPr dirty="0" sz="2000">
                <a:latin typeface="Times New Roman"/>
                <a:cs typeface="Times New Roman"/>
              </a:rPr>
              <a:t>resources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fourteen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or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fewer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calendar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days,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50">
                <a:latin typeface="Times New Roman"/>
                <a:cs typeface="Times New Roman"/>
              </a:rPr>
              <a:t>a </a:t>
            </a:r>
            <a:r>
              <a:rPr dirty="0" sz="2000">
                <a:latin typeface="Times New Roman"/>
                <a:cs typeface="Times New Roman"/>
              </a:rPr>
              <a:t>consecutive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twelve-</a:t>
            </a:r>
            <a:r>
              <a:rPr dirty="0" sz="2000">
                <a:latin typeface="Times New Roman"/>
                <a:cs typeface="Times New Roman"/>
              </a:rPr>
              <a:t>month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(12)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period.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800" y="228600"/>
            <a:ext cx="1828799" cy="1828799"/>
          </a:xfrm>
          <a:prstGeom prst="rect">
            <a:avLst/>
          </a:prstGeom>
        </p:spPr>
      </p:pic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 spc="-5"/>
              <a:t>6</a:t>
            </a:fld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0851" rIns="0" bIns="0" rtlCol="0" vert="horz">
            <a:spAutoFit/>
          </a:bodyPr>
          <a:lstStyle/>
          <a:p>
            <a:pPr marL="16446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14805" y="1610105"/>
            <a:ext cx="6934200" cy="19050"/>
          </a:xfrm>
          <a:custGeom>
            <a:avLst/>
            <a:gdLst/>
            <a:ahLst/>
            <a:cxnLst/>
            <a:rect l="l" t="t" r="r" b="b"/>
            <a:pathLst>
              <a:path w="6934200" h="19050">
                <a:moveTo>
                  <a:pt x="6934200" y="0"/>
                </a:moveTo>
                <a:lnTo>
                  <a:pt x="0" y="0"/>
                </a:lnTo>
                <a:lnTo>
                  <a:pt x="0" y="19050"/>
                </a:lnTo>
                <a:lnTo>
                  <a:pt x="6934200" y="19050"/>
                </a:lnTo>
                <a:lnTo>
                  <a:pt x="69342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0580" y="671399"/>
            <a:ext cx="4344670" cy="90931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69315" marR="5080" indent="-857250">
              <a:lnSpc>
                <a:spcPct val="100000"/>
              </a:lnSpc>
              <a:spcBef>
                <a:spcPts val="95"/>
              </a:spcBef>
            </a:pPr>
            <a:r>
              <a:rPr dirty="0" u="none" sz="2900">
                <a:solidFill>
                  <a:srgbClr val="313131"/>
                </a:solidFill>
                <a:latin typeface="Verdana"/>
                <a:cs typeface="Verdana"/>
              </a:rPr>
              <a:t>WHAT</a:t>
            </a:r>
            <a:r>
              <a:rPr dirty="0" u="none" sz="2900" spc="-80">
                <a:solidFill>
                  <a:srgbClr val="313131"/>
                </a:solidFill>
                <a:latin typeface="Verdana"/>
                <a:cs typeface="Verdana"/>
              </a:rPr>
              <a:t> </a:t>
            </a:r>
            <a:r>
              <a:rPr dirty="0" u="none" sz="2900">
                <a:solidFill>
                  <a:srgbClr val="313131"/>
                </a:solidFill>
                <a:latin typeface="Verdana"/>
                <a:cs typeface="Verdana"/>
              </a:rPr>
              <a:t>ARE</a:t>
            </a:r>
            <a:r>
              <a:rPr dirty="0" u="none" sz="2900" spc="-70">
                <a:solidFill>
                  <a:srgbClr val="313131"/>
                </a:solidFill>
                <a:latin typeface="Verdana"/>
                <a:cs typeface="Verdana"/>
              </a:rPr>
              <a:t> </a:t>
            </a:r>
            <a:r>
              <a:rPr dirty="0" u="none" sz="2900" spc="-10">
                <a:solidFill>
                  <a:srgbClr val="313131"/>
                </a:solidFill>
                <a:latin typeface="Verdana"/>
                <a:cs typeface="Verdana"/>
              </a:rPr>
              <a:t>ESPIONAGE INDICATORS?</a:t>
            </a:r>
            <a:endParaRPr sz="29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314955"/>
            <a:ext cx="3352799" cy="335279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650740" y="2661157"/>
            <a:ext cx="3394075" cy="170180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dirty="0" sz="2000">
                <a:solidFill>
                  <a:srgbClr val="313131"/>
                </a:solidFill>
                <a:latin typeface="Times New Roman"/>
                <a:cs typeface="Times New Roman"/>
              </a:rPr>
              <a:t>Signs</a:t>
            </a:r>
            <a:r>
              <a:rPr dirty="0" sz="2000" spc="-4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3131"/>
                </a:solidFill>
                <a:latin typeface="Times New Roman"/>
                <a:cs typeface="Times New Roman"/>
              </a:rPr>
              <a:t>that</a:t>
            </a:r>
            <a:r>
              <a:rPr dirty="0" sz="2000" spc="-5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3131"/>
                </a:solidFill>
                <a:latin typeface="Times New Roman"/>
                <a:cs typeface="Times New Roman"/>
              </a:rPr>
              <a:t>an</a:t>
            </a:r>
            <a:r>
              <a:rPr dirty="0" sz="2000" spc="-2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313131"/>
                </a:solidFill>
                <a:latin typeface="Times New Roman"/>
                <a:cs typeface="Times New Roman"/>
              </a:rPr>
              <a:t>individual,</a:t>
            </a:r>
            <a:r>
              <a:rPr dirty="0" sz="2000" spc="-5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3131"/>
                </a:solidFill>
                <a:latin typeface="Times New Roman"/>
                <a:cs typeface="Times New Roman"/>
              </a:rPr>
              <a:t>either</a:t>
            </a:r>
            <a:r>
              <a:rPr dirty="0" sz="2000" spc="-5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313131"/>
                </a:solidFill>
                <a:latin typeface="Times New Roman"/>
                <a:cs typeface="Times New Roman"/>
              </a:rPr>
              <a:t>a </a:t>
            </a:r>
            <a:r>
              <a:rPr dirty="0" sz="2000">
                <a:solidFill>
                  <a:srgbClr val="313131"/>
                </a:solidFill>
                <a:latin typeface="Times New Roman"/>
                <a:cs typeface="Times New Roman"/>
              </a:rPr>
              <a:t>DOC</a:t>
            </a:r>
            <a:r>
              <a:rPr dirty="0" sz="2000" spc="-2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3131"/>
                </a:solidFill>
                <a:latin typeface="Times New Roman"/>
                <a:cs typeface="Times New Roman"/>
              </a:rPr>
              <a:t>employee</a:t>
            </a:r>
            <a:r>
              <a:rPr dirty="0" sz="2000" spc="-5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3131"/>
                </a:solidFill>
                <a:latin typeface="Times New Roman"/>
                <a:cs typeface="Times New Roman"/>
              </a:rPr>
              <a:t>or</a:t>
            </a:r>
            <a:r>
              <a:rPr dirty="0" sz="2000" spc="-5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3131"/>
                </a:solidFill>
                <a:latin typeface="Times New Roman"/>
                <a:cs typeface="Times New Roman"/>
              </a:rPr>
              <a:t>a</a:t>
            </a:r>
            <a:r>
              <a:rPr dirty="0" sz="2000" spc="-5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313131"/>
                </a:solidFill>
                <a:latin typeface="Times New Roman"/>
                <a:cs typeface="Times New Roman"/>
              </a:rPr>
              <a:t>Foreign National</a:t>
            </a:r>
            <a:r>
              <a:rPr dirty="0" sz="2000" spc="-6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313131"/>
                </a:solidFill>
                <a:latin typeface="Times New Roman"/>
                <a:cs typeface="Times New Roman"/>
              </a:rPr>
              <a:t>Visitor/Guest</a:t>
            </a:r>
            <a:r>
              <a:rPr dirty="0" sz="2000" spc="-3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3131"/>
                </a:solidFill>
                <a:latin typeface="Times New Roman"/>
                <a:cs typeface="Times New Roman"/>
              </a:rPr>
              <a:t>may</a:t>
            </a:r>
            <a:r>
              <a:rPr dirty="0" sz="2000" spc="-2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313131"/>
                </a:solidFill>
                <a:latin typeface="Times New Roman"/>
                <a:cs typeface="Times New Roman"/>
              </a:rPr>
              <a:t>be </a:t>
            </a:r>
            <a:r>
              <a:rPr dirty="0" sz="2000">
                <a:solidFill>
                  <a:srgbClr val="313131"/>
                </a:solidFill>
                <a:latin typeface="Times New Roman"/>
                <a:cs typeface="Times New Roman"/>
              </a:rPr>
              <a:t>involved</a:t>
            </a:r>
            <a:r>
              <a:rPr dirty="0" sz="2000" spc="-8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3131"/>
                </a:solidFill>
                <a:latin typeface="Times New Roman"/>
                <a:cs typeface="Times New Roman"/>
              </a:rPr>
              <a:t>in</a:t>
            </a:r>
            <a:r>
              <a:rPr dirty="0" sz="2000" spc="-6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3131"/>
                </a:solidFill>
                <a:latin typeface="Times New Roman"/>
                <a:cs typeface="Times New Roman"/>
              </a:rPr>
              <a:t>illegal</a:t>
            </a:r>
            <a:r>
              <a:rPr dirty="0" sz="2000" spc="-8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3131"/>
                </a:solidFill>
                <a:latin typeface="Times New Roman"/>
                <a:cs typeface="Times New Roman"/>
              </a:rPr>
              <a:t>collection</a:t>
            </a:r>
            <a:r>
              <a:rPr dirty="0" sz="2000" spc="-8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313131"/>
                </a:solidFill>
                <a:latin typeface="Times New Roman"/>
                <a:cs typeface="Times New Roman"/>
              </a:rPr>
              <a:t>of </a:t>
            </a:r>
            <a:r>
              <a:rPr dirty="0" sz="2000" spc="-10">
                <a:solidFill>
                  <a:srgbClr val="313131"/>
                </a:solidFill>
                <a:latin typeface="Times New Roman"/>
                <a:cs typeface="Times New Roman"/>
              </a:rPr>
              <a:t>information</a:t>
            </a:r>
            <a:r>
              <a:rPr dirty="0" sz="2000" spc="-4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3131"/>
                </a:solidFill>
                <a:latin typeface="Times New Roman"/>
                <a:cs typeface="Times New Roman"/>
              </a:rPr>
              <a:t>on</a:t>
            </a:r>
            <a:r>
              <a:rPr dirty="0" sz="2000" spc="-2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3131"/>
                </a:solidFill>
                <a:latin typeface="Times New Roman"/>
                <a:cs typeface="Times New Roman"/>
              </a:rPr>
              <a:t>behalf</a:t>
            </a:r>
            <a:r>
              <a:rPr dirty="0" sz="2000" spc="-4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3131"/>
                </a:solidFill>
                <a:latin typeface="Times New Roman"/>
                <a:cs typeface="Times New Roman"/>
              </a:rPr>
              <a:t>of</a:t>
            </a:r>
            <a:r>
              <a:rPr dirty="0" sz="2000" spc="-3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313131"/>
                </a:solidFill>
                <a:latin typeface="Times New Roman"/>
                <a:cs typeface="Times New Roman"/>
              </a:rPr>
              <a:t>a </a:t>
            </a:r>
            <a:r>
              <a:rPr dirty="0" sz="2000">
                <a:solidFill>
                  <a:srgbClr val="313131"/>
                </a:solidFill>
                <a:latin typeface="Times New Roman"/>
                <a:cs typeface="Times New Roman"/>
              </a:rPr>
              <a:t>foreign</a:t>
            </a:r>
            <a:r>
              <a:rPr dirty="0" sz="2000" spc="-4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313131"/>
                </a:solidFill>
                <a:latin typeface="Times New Roman"/>
                <a:cs typeface="Times New Roman"/>
              </a:rPr>
              <a:t>intelligence</a:t>
            </a:r>
            <a:r>
              <a:rPr dirty="0" sz="2000" spc="-5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313131"/>
                </a:solidFill>
                <a:latin typeface="Times New Roman"/>
                <a:cs typeface="Times New Roman"/>
              </a:rPr>
              <a:t>organization.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92608"/>
            <a:ext cx="1459991" cy="1459991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 spc="-5"/>
              <a:t>6</a:t>
            </a:fld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0851" rIns="0" bIns="0" rtlCol="0" vert="horz">
            <a:spAutoFit/>
          </a:bodyPr>
          <a:lstStyle/>
          <a:p>
            <a:pPr marL="16446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14805" y="1610105"/>
            <a:ext cx="6934200" cy="19050"/>
          </a:xfrm>
          <a:custGeom>
            <a:avLst/>
            <a:gdLst/>
            <a:ahLst/>
            <a:cxnLst/>
            <a:rect l="l" t="t" r="r" b="b"/>
            <a:pathLst>
              <a:path w="6934200" h="19050">
                <a:moveTo>
                  <a:pt x="6934200" y="0"/>
                </a:moveTo>
                <a:lnTo>
                  <a:pt x="0" y="0"/>
                </a:lnTo>
                <a:lnTo>
                  <a:pt x="0" y="19050"/>
                </a:lnTo>
                <a:lnTo>
                  <a:pt x="6934200" y="19050"/>
                </a:lnTo>
                <a:lnTo>
                  <a:pt x="69342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18639">
              <a:lnSpc>
                <a:spcPct val="100000"/>
              </a:lnSpc>
              <a:spcBef>
                <a:spcPts val="100"/>
              </a:spcBef>
            </a:pPr>
            <a:r>
              <a:rPr dirty="0" u="none">
                <a:solidFill>
                  <a:srgbClr val="313131"/>
                </a:solidFill>
                <a:latin typeface="Verdana"/>
                <a:cs typeface="Verdana"/>
              </a:rPr>
              <a:t>Security</a:t>
            </a:r>
            <a:r>
              <a:rPr dirty="0" u="none" spc="-35">
                <a:solidFill>
                  <a:srgbClr val="313131"/>
                </a:solidFill>
                <a:latin typeface="Verdana"/>
                <a:cs typeface="Verdana"/>
              </a:rPr>
              <a:t> </a:t>
            </a:r>
            <a:r>
              <a:rPr dirty="0" u="none" spc="-10">
                <a:solidFill>
                  <a:srgbClr val="313131"/>
                </a:solidFill>
                <a:latin typeface="Verdana"/>
                <a:cs typeface="Verdana"/>
              </a:rPr>
              <a:t>Awareness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107439" y="1778000"/>
            <a:ext cx="6551930" cy="1641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Reporting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contacts,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activities,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indicators,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behaviors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associated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with </a:t>
            </a:r>
            <a:r>
              <a:rPr dirty="0" sz="1800">
                <a:latin typeface="Times New Roman"/>
                <a:cs typeface="Times New Roman"/>
              </a:rPr>
              <a:t>foreign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intelligence entities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(FIEs),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term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which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includes</a:t>
            </a:r>
            <a:r>
              <a:rPr dirty="0" sz="1800" spc="-10">
                <a:latin typeface="Times New Roman"/>
                <a:cs typeface="Times New Roman"/>
              </a:rPr>
              <a:t> international </a:t>
            </a:r>
            <a:r>
              <a:rPr dirty="0" sz="1800">
                <a:latin typeface="Times New Roman"/>
                <a:cs typeface="Times New Roman"/>
              </a:rPr>
              <a:t>terrorists,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is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required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under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DAO-207-</a:t>
            </a:r>
            <a:r>
              <a:rPr dirty="0" sz="1800" spc="-25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353695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most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common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foreign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collection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methods,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used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over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80%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of </a:t>
            </a:r>
            <a:r>
              <a:rPr dirty="0" sz="1800">
                <a:latin typeface="Times New Roman"/>
                <a:cs typeface="Times New Roman"/>
              </a:rPr>
              <a:t>targeting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cases,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are: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07439" y="3393440"/>
            <a:ext cx="106045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393189" y="3393440"/>
            <a:ext cx="5073015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41173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Requests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Information </a:t>
            </a:r>
            <a:r>
              <a:rPr dirty="0" sz="1800">
                <a:latin typeface="Times New Roman"/>
                <a:cs typeface="Times New Roman"/>
              </a:rPr>
              <a:t>Academic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Solicitation </a:t>
            </a:r>
            <a:r>
              <a:rPr dirty="0" sz="1800">
                <a:latin typeface="Times New Roman"/>
                <a:cs typeface="Times New Roman"/>
              </a:rPr>
              <a:t>Suspicious</a:t>
            </a:r>
            <a:r>
              <a:rPr dirty="0" sz="1800" spc="2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Network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Activity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0">
                <a:latin typeface="Times New Roman"/>
                <a:cs typeface="Times New Roman"/>
              </a:rPr>
              <a:t>Targeting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at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conferences,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conventions,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trade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shows </a:t>
            </a:r>
            <a:r>
              <a:rPr dirty="0" sz="1800">
                <a:latin typeface="Times New Roman"/>
                <a:cs typeface="Times New Roman"/>
              </a:rPr>
              <a:t>Solicitation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Marketing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/Seeking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Employment </a:t>
            </a:r>
            <a:r>
              <a:rPr dirty="0" sz="1800">
                <a:latin typeface="Times New Roman"/>
                <a:cs typeface="Times New Roman"/>
              </a:rPr>
              <a:t>Foreign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Visits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Elicitation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Recruitment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07439" y="5314441"/>
            <a:ext cx="687324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Times New Roman"/>
                <a:cs typeface="Times New Roman"/>
              </a:rPr>
              <a:t>If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you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suspect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you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may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have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been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 target of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any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methods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included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here,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or </a:t>
            </a:r>
            <a:r>
              <a:rPr dirty="0" sz="1600">
                <a:latin typeface="Times New Roman"/>
                <a:cs typeface="Times New Roman"/>
              </a:rPr>
              <a:t>have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been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targeted by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any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other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method,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report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it </a:t>
            </a:r>
            <a:r>
              <a:rPr dirty="0" sz="1600" spc="-10">
                <a:latin typeface="Times New Roman"/>
                <a:cs typeface="Times New Roman"/>
              </a:rPr>
              <a:t>immediately.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Personnel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who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fail</a:t>
            </a:r>
            <a:r>
              <a:rPr dirty="0" sz="1600" spc="50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report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 contacts,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activities,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indicators,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behaviors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may be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subject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 </a:t>
            </a:r>
            <a:r>
              <a:rPr dirty="0" sz="1600" spc="-10">
                <a:latin typeface="Times New Roman"/>
                <a:cs typeface="Times New Roman"/>
              </a:rPr>
              <a:t>judicial </a:t>
            </a:r>
            <a:r>
              <a:rPr dirty="0" sz="1600">
                <a:latin typeface="Times New Roman"/>
                <a:cs typeface="Times New Roman"/>
              </a:rPr>
              <a:t>and/or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administrative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action.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92608"/>
            <a:ext cx="1459991" cy="1459991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 spc="-5"/>
              <a:t>6</a:t>
            </a:fld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0851" rIns="0" bIns="0" rtlCol="0" vert="horz">
            <a:spAutoFit/>
          </a:bodyPr>
          <a:lstStyle/>
          <a:p>
            <a:pPr marL="16446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828799" cy="1828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0456" rIns="0" bIns="0" rtlCol="0" vert="horz">
            <a:spAutoFit/>
          </a:bodyPr>
          <a:lstStyle/>
          <a:p>
            <a:pPr marL="1502410">
              <a:lnSpc>
                <a:spcPct val="100000"/>
              </a:lnSpc>
              <a:spcBef>
                <a:spcPts val="95"/>
              </a:spcBef>
            </a:pPr>
            <a:r>
              <a:rPr dirty="0" u="dbl" sz="3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WHEN</a:t>
            </a:r>
            <a:r>
              <a:rPr dirty="0" u="dbl" sz="3200" spc="-1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dbl" sz="3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dirty="0" u="dbl" sz="3200" spc="-1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dbl" sz="3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DOUBT….REPORT</a:t>
            </a:r>
            <a:r>
              <a:rPr dirty="0" u="dbl" sz="3200" spc="-9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dbl" sz="32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dirty="0" sz="3200" spc="-10" b="1">
                <a:latin typeface="Times New Roman"/>
                <a:cs typeface="Times New Roman"/>
              </a:rPr>
              <a:t>T</a:t>
            </a:r>
            <a:r>
              <a:rPr dirty="0" u="none" sz="3200" spc="-10" b="1">
                <a:latin typeface="Times New Roman"/>
                <a:cs typeface="Times New Roman"/>
              </a:rPr>
              <a:t>!!!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97939" y="2386838"/>
            <a:ext cx="7096759" cy="1930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000">
                <a:latin typeface="Times New Roman"/>
                <a:cs typeface="Times New Roman"/>
              </a:rPr>
              <a:t>If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you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believe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that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someone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may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be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contemplating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espionage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or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other </a:t>
            </a:r>
            <a:r>
              <a:rPr dirty="0" sz="2000">
                <a:latin typeface="Times New Roman"/>
                <a:cs typeface="Times New Roman"/>
              </a:rPr>
              <a:t>criminal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activity,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or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has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taken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steps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initiate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it,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you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are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obligated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to </a:t>
            </a:r>
            <a:r>
              <a:rPr dirty="0" sz="2000" spc="-10">
                <a:latin typeface="Times New Roman"/>
                <a:cs typeface="Times New Roman"/>
              </a:rPr>
              <a:t>immediately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report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this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information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Office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Security Headquarters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through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your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Field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Servicing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Security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Office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(FSSO).</a:t>
            </a:r>
            <a:endParaRPr sz="2000">
              <a:latin typeface="Times New Roman"/>
              <a:cs typeface="Times New Roman"/>
            </a:endParaRPr>
          </a:p>
          <a:p>
            <a:pPr marL="354965" marR="682625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If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your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reporting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helps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stop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case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espionage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you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may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be </a:t>
            </a:r>
            <a:r>
              <a:rPr dirty="0" sz="2000">
                <a:latin typeface="Times New Roman"/>
                <a:cs typeface="Times New Roman"/>
              </a:rPr>
              <a:t>eligible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reward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up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to…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4591050"/>
            <a:ext cx="6128003" cy="226695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386838" y="4916678"/>
            <a:ext cx="459740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600" spc="-10" b="1">
                <a:solidFill>
                  <a:srgbClr val="FF0000"/>
                </a:solidFill>
                <a:latin typeface="Times New Roman"/>
                <a:cs typeface="Times New Roman"/>
              </a:rPr>
              <a:t>$500,000</a:t>
            </a:r>
            <a:endParaRPr sz="960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385060" y="6266688"/>
            <a:ext cx="4665345" cy="208915"/>
            <a:chOff x="2385060" y="6266688"/>
            <a:chExt cx="4665345" cy="20891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5060" y="6266688"/>
              <a:ext cx="4664963" cy="20878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399538" y="6281165"/>
              <a:ext cx="4572000" cy="116205"/>
            </a:xfrm>
            <a:custGeom>
              <a:avLst/>
              <a:gdLst/>
              <a:ahLst/>
              <a:cxnLst/>
              <a:rect l="l" t="t" r="r" b="b"/>
              <a:pathLst>
                <a:path w="4572000" h="116204">
                  <a:moveTo>
                    <a:pt x="4572000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4572000" y="115824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 spc="-5"/>
              <a:t>7</a:t>
            </a:fld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52474" rIns="0" bIns="0" rtlCol="0" vert="horz">
            <a:spAutoFit/>
          </a:bodyPr>
          <a:lstStyle/>
          <a:p>
            <a:pPr marL="565150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</p:spTree>
  </p:cSld>
  <p:clrMapOvr>
    <a:masterClrMapping/>
  </p:clrMapOvr>
  <p:transition spd="fast">
    <p:blinds dir="horz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828799" cy="1828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105" y="346566"/>
            <a:ext cx="7054215" cy="13061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22400" marR="5080" indent="419100">
              <a:lnSpc>
                <a:spcPct val="100000"/>
              </a:lnSpc>
              <a:spcBef>
                <a:spcPts val="100"/>
              </a:spcBef>
            </a:pPr>
            <a:r>
              <a:rPr dirty="0" u="none" sz="2800"/>
              <a:t>Foreign</a:t>
            </a:r>
            <a:r>
              <a:rPr dirty="0" u="none" sz="2800" spc="-35"/>
              <a:t> </a:t>
            </a:r>
            <a:r>
              <a:rPr dirty="0" u="none" sz="2800"/>
              <a:t>National</a:t>
            </a:r>
            <a:r>
              <a:rPr dirty="0" u="none" sz="2800" spc="-35"/>
              <a:t> </a:t>
            </a:r>
            <a:r>
              <a:rPr dirty="0" u="none" sz="2800"/>
              <a:t>Visitor</a:t>
            </a:r>
            <a:r>
              <a:rPr dirty="0" u="none" sz="2800" spc="-25"/>
              <a:t> </a:t>
            </a:r>
            <a:r>
              <a:rPr dirty="0" u="none" sz="2800"/>
              <a:t>&amp;</a:t>
            </a:r>
            <a:r>
              <a:rPr dirty="0" u="none" sz="2800" spc="-15"/>
              <a:t> </a:t>
            </a:r>
            <a:r>
              <a:rPr dirty="0" u="none" sz="2800" spc="-10"/>
              <a:t>Guest </a:t>
            </a:r>
            <a:r>
              <a:rPr dirty="0" u="none" sz="2800"/>
              <a:t>Access</a:t>
            </a:r>
            <a:r>
              <a:rPr dirty="0" u="none" sz="2800" spc="-30"/>
              <a:t> </a:t>
            </a:r>
            <a:r>
              <a:rPr dirty="0" u="none" sz="2800"/>
              <a:t>Program</a:t>
            </a:r>
            <a:r>
              <a:rPr dirty="0" u="none" sz="2800" spc="-20"/>
              <a:t> </a:t>
            </a:r>
            <a:r>
              <a:rPr dirty="0" u="none" sz="2800" i="1">
                <a:latin typeface="Times New Roman"/>
                <a:cs typeface="Times New Roman"/>
              </a:rPr>
              <a:t>Sponsor</a:t>
            </a:r>
            <a:r>
              <a:rPr dirty="0" u="none" sz="2800" spc="-30" i="1">
                <a:latin typeface="Times New Roman"/>
                <a:cs typeface="Times New Roman"/>
              </a:rPr>
              <a:t> </a:t>
            </a:r>
            <a:r>
              <a:rPr dirty="0" u="none" sz="2800" spc="-10" i="1">
                <a:latin typeface="Times New Roman"/>
                <a:cs typeface="Times New Roman"/>
              </a:rPr>
              <a:t>Requirements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608070" algn="l"/>
                <a:tab pos="6946265" algn="l"/>
              </a:tabLst>
            </a:pPr>
            <a:r>
              <a:rPr dirty="0" sz="2800" i="1">
                <a:latin typeface="Times New Roman"/>
                <a:cs typeface="Times New Roman"/>
              </a:rPr>
              <a:t>	</a:t>
            </a:r>
            <a:r>
              <a:rPr dirty="0" sz="2800" spc="-10" i="1">
                <a:latin typeface="Times New Roman"/>
                <a:cs typeface="Times New Roman"/>
              </a:rPr>
              <a:t>Training</a:t>
            </a:r>
            <a:r>
              <a:rPr dirty="0" sz="2800" i="1">
                <a:latin typeface="Times New Roman"/>
                <a:cs typeface="Times New Roman"/>
              </a:rPr>
              <a:t>	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 spc="-5"/>
              <a:t>7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52474" rIns="0" bIns="0" rtlCol="0" vert="horz">
            <a:spAutoFit/>
          </a:bodyPr>
          <a:lstStyle/>
          <a:p>
            <a:pPr marL="565150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88340" y="2025360"/>
            <a:ext cx="7699375" cy="3298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Departmental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Sponsor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integral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component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Foreign</a:t>
            </a:r>
            <a:r>
              <a:rPr dirty="0" sz="1800" spc="-10">
                <a:latin typeface="Arial"/>
                <a:cs typeface="Arial"/>
              </a:rPr>
              <a:t> National </a:t>
            </a:r>
            <a:r>
              <a:rPr dirty="0" sz="1800">
                <a:latin typeface="Arial"/>
                <a:cs typeface="Arial"/>
              </a:rPr>
              <a:t>Visitor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Guest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(FNV&amp;G)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Access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process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ensure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continued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safety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security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key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Department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facilities,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personnel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essential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mission operations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Arial"/>
              <a:cs typeface="Arial"/>
            </a:endParaRPr>
          </a:p>
          <a:p>
            <a:pPr marL="56515" marR="1333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following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training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designed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inform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Department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Commerce </a:t>
            </a:r>
            <a:r>
              <a:rPr dirty="0" sz="1800">
                <a:latin typeface="Arial"/>
                <a:cs typeface="Arial"/>
              </a:rPr>
              <a:t>employees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assigned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Departmental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Sponsor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their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role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 </a:t>
            </a:r>
            <a:r>
              <a:rPr dirty="0" sz="1800">
                <a:latin typeface="Arial"/>
                <a:cs typeface="Arial"/>
              </a:rPr>
              <a:t>responsibilities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take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reasonable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measures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 ensure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that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0">
                <a:latin typeface="Arial"/>
                <a:cs typeface="Arial"/>
              </a:rPr>
              <a:t> conduct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activities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Foreign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National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Visitor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Guest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under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their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charge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are </a:t>
            </a:r>
            <a:r>
              <a:rPr dirty="0" sz="1800">
                <a:latin typeface="Arial"/>
                <a:cs typeface="Arial"/>
              </a:rPr>
              <a:t>appropriate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federal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workplace,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provide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benefit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Department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of </a:t>
            </a:r>
            <a:r>
              <a:rPr dirty="0" sz="1800">
                <a:latin typeface="Arial"/>
                <a:cs typeface="Arial"/>
              </a:rPr>
              <a:t>Commerce,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comply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requirements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DAO-</a:t>
            </a:r>
            <a:r>
              <a:rPr dirty="0" sz="1800">
                <a:latin typeface="Arial"/>
                <a:cs typeface="Arial"/>
              </a:rPr>
              <a:t>207-12,</a:t>
            </a:r>
            <a:r>
              <a:rPr dirty="0" sz="1800" spc="-10">
                <a:latin typeface="Arial"/>
                <a:cs typeface="Arial"/>
              </a:rPr>
              <a:t> “Foreign </a:t>
            </a:r>
            <a:r>
              <a:rPr dirty="0" sz="1800">
                <a:latin typeface="Arial"/>
                <a:cs typeface="Arial"/>
              </a:rPr>
              <a:t>National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Visitor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Guest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Access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Program”.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blinds dir="horz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DAO</a:t>
            </a:r>
            <a:r>
              <a:rPr dirty="0" spc="-5"/>
              <a:t> </a:t>
            </a:r>
            <a:r>
              <a:rPr dirty="0"/>
              <a:t>207-12</a:t>
            </a:r>
            <a:r>
              <a:rPr dirty="0" spc="-5"/>
              <a:t> </a:t>
            </a:r>
            <a:r>
              <a:rPr dirty="0"/>
              <a:t>applies</a:t>
            </a:r>
            <a:r>
              <a:rPr dirty="0" spc="-5"/>
              <a:t> </a:t>
            </a:r>
            <a:r>
              <a:rPr dirty="0" spc="-25"/>
              <a:t>to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1219199" cy="121919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05437" y="2306827"/>
            <a:ext cx="7560945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51155">
              <a:lnSpc>
                <a:spcPct val="100000"/>
              </a:lnSpc>
              <a:spcBef>
                <a:spcPts val="100"/>
              </a:spcBef>
            </a:pPr>
            <a:r>
              <a:rPr dirty="0" sz="2800" i="1">
                <a:latin typeface="Times New Roman"/>
                <a:cs typeface="Times New Roman"/>
              </a:rPr>
              <a:t>Foreign</a:t>
            </a:r>
            <a:r>
              <a:rPr dirty="0" sz="2800" spc="-5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Nationals</a:t>
            </a:r>
            <a:r>
              <a:rPr dirty="0" sz="2800" spc="-55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with</a:t>
            </a:r>
            <a:r>
              <a:rPr dirty="0" sz="2800" spc="-5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access</a:t>
            </a:r>
            <a:r>
              <a:rPr dirty="0" sz="2800" spc="-55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to</a:t>
            </a:r>
            <a:r>
              <a:rPr dirty="0" sz="2800" spc="-4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Department</a:t>
            </a:r>
            <a:r>
              <a:rPr dirty="0" sz="2800" spc="-50" i="1">
                <a:latin typeface="Times New Roman"/>
                <a:cs typeface="Times New Roman"/>
              </a:rPr>
              <a:t> </a:t>
            </a:r>
            <a:r>
              <a:rPr dirty="0" sz="2800" spc="-25" i="1">
                <a:latin typeface="Times New Roman"/>
                <a:cs typeface="Times New Roman"/>
              </a:rPr>
              <a:t>of</a:t>
            </a:r>
            <a:r>
              <a:rPr dirty="0" sz="2800" spc="-25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Commerce</a:t>
            </a:r>
            <a:r>
              <a:rPr dirty="0" sz="2800" spc="-85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(DOC)</a:t>
            </a:r>
            <a:r>
              <a:rPr dirty="0" sz="2800" spc="-4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facilities,</a:t>
            </a:r>
            <a:r>
              <a:rPr dirty="0" sz="2800" spc="-70" i="1">
                <a:latin typeface="Times New Roman"/>
                <a:cs typeface="Times New Roman"/>
              </a:rPr>
              <a:t> </a:t>
            </a:r>
            <a:r>
              <a:rPr dirty="0" sz="2800" spc="-20" i="1">
                <a:latin typeface="Times New Roman"/>
                <a:cs typeface="Times New Roman"/>
              </a:rPr>
              <a:t>resources</a:t>
            </a:r>
            <a:r>
              <a:rPr dirty="0" sz="2800" spc="-75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or</a:t>
            </a:r>
            <a:r>
              <a:rPr dirty="0" sz="2800" spc="-55" i="1">
                <a:latin typeface="Times New Roman"/>
                <a:cs typeface="Times New Roman"/>
              </a:rPr>
              <a:t> </a:t>
            </a:r>
            <a:r>
              <a:rPr dirty="0" sz="2800" spc="-10" i="1">
                <a:latin typeface="Times New Roman"/>
                <a:cs typeface="Times New Roman"/>
              </a:rPr>
              <a:t>activities…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3531870"/>
            <a:ext cx="7086599" cy="2458211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4746" rIns="0" bIns="0" rtlCol="0" vert="horz">
            <a:spAutoFit/>
          </a:bodyPr>
          <a:lstStyle/>
          <a:p>
            <a:pPr marL="164465">
              <a:lnSpc>
                <a:spcPts val="1625"/>
              </a:lnSpc>
            </a:pPr>
            <a:r>
              <a:rPr dirty="0"/>
              <a:t>Security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Everyone's</a:t>
            </a:r>
            <a:r>
              <a:rPr dirty="0" spc="-35"/>
              <a:t> </a:t>
            </a:r>
            <a:r>
              <a:rPr dirty="0" spc="-10"/>
              <a:t>Responsibility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B9F2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DOC, NOAA, WRC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noaauser</dc:creator>
  <dc:title>Espionage Indicators</dc:title>
  <dcterms:created xsi:type="dcterms:W3CDTF">2022-09-26T19:21:01Z</dcterms:created>
  <dcterms:modified xsi:type="dcterms:W3CDTF">2022-09-26T19:21:01Z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0x0101009CC5F7DBF98BB9409FC7EB10E6DFBA01</vt:lpwstr>
  </property>
  <property fmtid="{D5CDD505-2E9C-101B-9397-08002B2CF9AE}" pid="3" name="Created">
    <vt:filetime>2022-08-04T00:00:00Z</vt:filetime>
  </property>
  <property fmtid="{D5CDD505-2E9C-101B-9397-08002B2CF9AE}" pid="4" name="Creator">
    <vt:lpwstr>Acrobat PDFMaker 22 for PowerPoint</vt:lpwstr>
  </property>
  <property fmtid="{D5CDD505-2E9C-101B-9397-08002B2CF9AE}" pid="5" name="LastSaved">
    <vt:filetime>2022-09-26T00:00:00Z</vt:filetime>
  </property>
  <property fmtid="{D5CDD505-2E9C-101B-9397-08002B2CF9AE}" pid="6" name="Producer">
    <vt:lpwstr>Adobe PDF Library 22.1.201</vt:lpwstr>
  </property>
  <property fmtid="{D5CDD505-2E9C-101B-9397-08002B2CF9AE}" pid="7" name="_TemplateID">
    <vt:lpwstr>TC010183731033</vt:lpwstr>
  </property>
</Properties>
</file>